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Lst>
  <p:sldSz cy="5143500" cx="9144000"/>
  <p:notesSz cx="6858000" cy="9144000"/>
  <p:embeddedFontLst>
    <p:embeddedFont>
      <p:font typeface="Reenie Beanie"/>
      <p:regular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16" Type="http://schemas.openxmlformats.org/officeDocument/2006/relationships/slide" Target="slides/slide11.xml"/><Relationship Id="rId38" Type="http://schemas.openxmlformats.org/officeDocument/2006/relationships/font" Target="fonts/ReenieBeanie-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ionalgeographic.com/science/article/sciencespeak-whale-pump"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global-development/2019/may/16/one-day-disappear-tuvalu-sinking-islands-rising-seas-climate-change" TargetMode="External"/><Relationship Id="rId3" Type="http://schemas.openxmlformats.org/officeDocument/2006/relationships/hyperlink" Target="https://www.theguardian.com/global-development/2019/may/16/one-day-disappear-tuvalu-sinking-islands-rising-seas-climate-chang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nada.ca/en/environment-climate-change/services/managing-reducing-waste/international-commitments/ocean-plastics-charter.html" TargetMode="External"/><Relationship Id="rId3" Type="http://schemas.openxmlformats.org/officeDocument/2006/relationships/hyperlink" Target="https://www.cbc.ca/news/politics/government-to-ban-single-use-plastics-as-early-as-2021-source-1.5168386"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6e25ca4ed9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6e25ca4ed9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These are the two themes we’re going to be covering to inspire you to come up with a planet protecting invention.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b="1" lang="en" sz="1200">
                <a:latin typeface="Calibri"/>
                <a:ea typeface="Calibri"/>
                <a:cs typeface="Calibri"/>
                <a:sym typeface="Calibri"/>
              </a:rPr>
              <a:t>Theme 1 - Protect biodiversity</a:t>
            </a:r>
            <a:endParaRPr b="1" sz="1200">
              <a:latin typeface="Calibri"/>
              <a:ea typeface="Calibri"/>
              <a:cs typeface="Calibri"/>
              <a:sym typeface="Calibri"/>
            </a:endParaRPr>
          </a:p>
          <a:p>
            <a:pPr indent="0" lvl="0" marL="0" rtl="0" algn="l">
              <a:spcBef>
                <a:spcPts val="0"/>
              </a:spcBef>
              <a:spcAft>
                <a:spcPts val="0"/>
              </a:spcAft>
              <a:buNone/>
            </a:pPr>
            <a:r>
              <a:rPr b="1" lang="en" sz="1200">
                <a:latin typeface="Calibri"/>
                <a:ea typeface="Calibri"/>
                <a:cs typeface="Calibri"/>
                <a:sym typeface="Calibri"/>
              </a:rPr>
              <a:t>Theme 2 - Invent a more sustainable future </a:t>
            </a:r>
            <a:endParaRPr b="1"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6e25ca4ed9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6e25ca4ed9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e25ca4ed9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e25ca4ed9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3C4043"/>
                </a:solidFill>
                <a:latin typeface="Calibri"/>
                <a:ea typeface="Calibri"/>
                <a:cs typeface="Calibri"/>
                <a:sym typeface="Calibri"/>
              </a:rPr>
              <a:t>All of the threats from climate change affect both us and all other life on earth. The awesome variety of living things on Earth is known as </a:t>
            </a:r>
            <a:r>
              <a:rPr b="1" lang="en" sz="1200">
                <a:solidFill>
                  <a:srgbClr val="3C4043"/>
                </a:solidFill>
                <a:latin typeface="Calibri"/>
                <a:ea typeface="Calibri"/>
                <a:cs typeface="Calibri"/>
                <a:sym typeface="Calibri"/>
              </a:rPr>
              <a:t>biodiversity</a:t>
            </a:r>
            <a:r>
              <a:rPr lang="en" sz="1200">
                <a:solidFill>
                  <a:srgbClr val="3C4043"/>
                </a:solidFill>
                <a:latin typeface="Calibri"/>
                <a:ea typeface="Calibri"/>
                <a:cs typeface="Calibri"/>
                <a:sym typeface="Calibri"/>
              </a:rPr>
              <a:t>. The more diverse and unique the life on our planet is, the better chance we all have of living long and healthy lives.</a:t>
            </a:r>
            <a:endParaRPr sz="1200">
              <a:solidFill>
                <a:srgbClr val="3C4043"/>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Every creature helps to keep nature in balance, through the eco-food chain (what they eat and sometimes being eaten themselves!) and by spreading seeds, micro-organisms and pollen.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1200"/>
              </a:spcBef>
              <a:spcAft>
                <a:spcPts val="0"/>
              </a:spcAft>
              <a:buNone/>
            </a:pPr>
            <a:r>
              <a:t/>
            </a:r>
            <a:endParaRPr sz="20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6e25ca4ed9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6e25ca4ed9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 habitat has everything that a living thing needs to survive. For animals that means food, water and shelter and for a plant that means the right combination of light, air, soil and water. Over millions of years each species has become specially adapted to its environment, for example a cactus has adapted to survive in bright sunlight and hot dry places climates like the desert.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right amount of space is very important for an animal to survive. For example a tiger needs a huge amount of space to roam, hunt and find a mate, whereas an ant only needs a few centimeters.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An ecosystem is a natural environment and includes the flora (plants) and fauna (animals) that live and interact within that environment. It’s like the neighbourhood where an animal lives including both all the things that live there and all of the other physical things in the environment.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rgbClr val="141414"/>
                </a:solidFill>
                <a:latin typeface="Calibri"/>
                <a:ea typeface="Calibri"/>
                <a:cs typeface="Calibri"/>
                <a:sym typeface="Calibri"/>
              </a:rPr>
              <a:t>Flora, fauna and bacteria are the biotic or living components of the ecosystem. Ecosystems are dependent on the following abiotic or non-living components:</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141414"/>
              </a:solidFill>
              <a:latin typeface="Calibri"/>
              <a:ea typeface="Calibri"/>
              <a:cs typeface="Calibri"/>
              <a:sym typeface="Calibri"/>
            </a:endParaRPr>
          </a:p>
          <a:p>
            <a:pPr indent="-304800" lvl="0" marL="457200" rtl="0" algn="l">
              <a:lnSpc>
                <a:spcPct val="115000"/>
              </a:lnSpc>
              <a:spcBef>
                <a:spcPts val="0"/>
              </a:spcBef>
              <a:spcAft>
                <a:spcPts val="0"/>
              </a:spcAft>
              <a:buClr>
                <a:srgbClr val="141414"/>
              </a:buClr>
              <a:buSzPts val="1200"/>
              <a:buFont typeface="Calibri"/>
              <a:buChar char="●"/>
            </a:pPr>
            <a:r>
              <a:rPr lang="en" sz="1200">
                <a:solidFill>
                  <a:srgbClr val="141414"/>
                </a:solidFill>
                <a:latin typeface="Calibri"/>
                <a:ea typeface="Calibri"/>
                <a:cs typeface="Calibri"/>
                <a:sym typeface="Calibri"/>
              </a:rPr>
              <a:t>climate - the temperature and amount of rainfall are very important for determining what species can survive in the ecosystem</a:t>
            </a:r>
            <a:endParaRPr sz="1200">
              <a:solidFill>
                <a:srgbClr val="141414"/>
              </a:solidFill>
              <a:latin typeface="Calibri"/>
              <a:ea typeface="Calibri"/>
              <a:cs typeface="Calibri"/>
              <a:sym typeface="Calibri"/>
            </a:endParaRPr>
          </a:p>
          <a:p>
            <a:pPr indent="-304800" lvl="0" marL="457200" rtl="0" algn="l">
              <a:lnSpc>
                <a:spcPct val="115000"/>
              </a:lnSpc>
              <a:spcBef>
                <a:spcPts val="0"/>
              </a:spcBef>
              <a:spcAft>
                <a:spcPts val="0"/>
              </a:spcAft>
              <a:buClr>
                <a:srgbClr val="141414"/>
              </a:buClr>
              <a:buSzPts val="1200"/>
              <a:buFont typeface="Calibri"/>
              <a:buChar char="●"/>
            </a:pPr>
            <a:r>
              <a:rPr lang="en" sz="1200">
                <a:solidFill>
                  <a:srgbClr val="141414"/>
                </a:solidFill>
                <a:latin typeface="Calibri"/>
                <a:ea typeface="Calibri"/>
                <a:cs typeface="Calibri"/>
                <a:sym typeface="Calibri"/>
              </a:rPr>
              <a:t>soil - the soil type is important as this provides nutrients that will support different plants</a:t>
            </a:r>
            <a:endParaRPr sz="1200">
              <a:solidFill>
                <a:srgbClr val="141414"/>
              </a:solidFill>
              <a:latin typeface="Calibri"/>
              <a:ea typeface="Calibri"/>
              <a:cs typeface="Calibri"/>
              <a:sym typeface="Calibri"/>
            </a:endParaRPr>
          </a:p>
          <a:p>
            <a:pPr indent="-304800" lvl="0" marL="457200" rtl="0" algn="l">
              <a:lnSpc>
                <a:spcPct val="115000"/>
              </a:lnSpc>
              <a:spcBef>
                <a:spcPts val="0"/>
              </a:spcBef>
              <a:spcAft>
                <a:spcPts val="0"/>
              </a:spcAft>
              <a:buClr>
                <a:srgbClr val="141414"/>
              </a:buClr>
              <a:buSzPts val="1200"/>
              <a:buFont typeface="Calibri"/>
              <a:buChar char="●"/>
            </a:pPr>
            <a:r>
              <a:rPr lang="en" sz="1200">
                <a:solidFill>
                  <a:srgbClr val="141414"/>
                </a:solidFill>
                <a:latin typeface="Calibri"/>
                <a:ea typeface="Calibri"/>
                <a:cs typeface="Calibri"/>
                <a:sym typeface="Calibri"/>
              </a:rPr>
              <a:t>water - the amount of water available in an ecosystem will determine what plants and animals can be supported</a:t>
            </a:r>
            <a:endParaRPr sz="1200">
              <a:solidFill>
                <a:srgbClr val="141414"/>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rgbClr val="141414"/>
                </a:solidFill>
                <a:latin typeface="Calibri"/>
                <a:ea typeface="Calibri"/>
                <a:cs typeface="Calibri"/>
                <a:sym typeface="Calibri"/>
              </a:rPr>
              <a:t>All of the elements are interlinked, meaning that changing one will lead to a change in the other.</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45542c49d5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45542c49d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A food chain shows the feeding relationships between </a:t>
            </a:r>
            <a:r>
              <a:rPr lang="en" sz="1200">
                <a:solidFill>
                  <a:srgbClr val="141414"/>
                </a:solidFill>
                <a:latin typeface="Calibri"/>
                <a:ea typeface="Calibri"/>
                <a:cs typeface="Calibri"/>
                <a:sym typeface="Calibri"/>
              </a:rPr>
              <a:t>organisms within a habitat. All organisms in an ecosystem depend on each other.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The energy moves through the food chain shown by the arrows. Each of the levels is called a trophic level. They always start at the bottom with a producer such as grass or algae which use photosynthesis to store energy from the sun as glucose.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The primary consumer eats the producer which is then eaten by the secondary producer. And then energy moves through the food chain.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Animals that are hunted and eaten are prey and these are consumed by predators. The final consumer at the top of the food chain is called an Apex predator and isn’t eaten by anything else.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A food web shows how all of the food chains in an ecosystem interact because most animals eat more than one organism. </a:t>
            </a:r>
            <a:endParaRPr sz="120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6e25ca4ed9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6e25ca4ed9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Wildlife is a huge part of the natural world, and the more that mammals, insects, amphibians, birds and other invertebrates thrive, the better for the planet. So it’s worth thinking about how </a:t>
            </a:r>
            <a:r>
              <a:rPr b="1" lang="en" sz="1200">
                <a:solidFill>
                  <a:schemeClr val="dk1"/>
                </a:solidFill>
                <a:latin typeface="Calibri"/>
                <a:ea typeface="Calibri"/>
                <a:cs typeface="Calibri"/>
                <a:sym typeface="Calibri"/>
              </a:rPr>
              <a:t>to help and encourage wildlife </a:t>
            </a:r>
            <a:r>
              <a:rPr lang="en" sz="1200">
                <a:solidFill>
                  <a:schemeClr val="dk1"/>
                </a:solidFill>
                <a:latin typeface="Calibri"/>
                <a:ea typeface="Calibri"/>
                <a:cs typeface="Calibri"/>
                <a:sym typeface="Calibri"/>
              </a:rPr>
              <a:t>in small and big ways. </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3C4043"/>
              </a:solidFill>
              <a:latin typeface="Calibri"/>
              <a:ea typeface="Calibri"/>
              <a:cs typeface="Calibri"/>
              <a:sym typeface="Calibri"/>
            </a:endParaRPr>
          </a:p>
          <a:p>
            <a:pPr indent="0" lvl="0" marL="0" rtl="0" algn="l">
              <a:lnSpc>
                <a:spcPct val="142857"/>
              </a:lnSpc>
              <a:spcBef>
                <a:spcPts val="0"/>
              </a:spcBef>
              <a:spcAft>
                <a:spcPts val="0"/>
              </a:spcAft>
              <a:buClr>
                <a:schemeClr val="dk1"/>
              </a:buClr>
              <a:buSzPts val="1100"/>
              <a:buFont typeface="Arial"/>
              <a:buNone/>
            </a:pPr>
            <a:r>
              <a:rPr lang="en" sz="1200">
                <a:solidFill>
                  <a:srgbClr val="3C4043"/>
                </a:solidFill>
                <a:latin typeface="Calibri"/>
                <a:ea typeface="Calibri"/>
                <a:cs typeface="Calibri"/>
                <a:sym typeface="Calibri"/>
              </a:rPr>
              <a:t>There are many reasons why biodiversity is hugely important for humans, and here’s a few. Animals and plants can help us to: </a:t>
            </a:r>
            <a:endParaRPr sz="1200">
              <a:solidFill>
                <a:srgbClr val="3C4043"/>
              </a:solidFill>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b="1" lang="en" sz="1200">
                <a:solidFill>
                  <a:schemeClr val="dk1"/>
                </a:solidFill>
                <a:latin typeface="Calibri"/>
                <a:ea typeface="Calibri"/>
                <a:cs typeface="Calibri"/>
                <a:sym typeface="Calibri"/>
              </a:rPr>
              <a:t>Create new medicine</a:t>
            </a:r>
            <a:r>
              <a:rPr lang="en" sz="1200">
                <a:solidFill>
                  <a:schemeClr val="dk1"/>
                </a:solidFill>
                <a:latin typeface="Calibri"/>
                <a:ea typeface="Calibri"/>
                <a:cs typeface="Calibri"/>
                <a:sym typeface="Calibri"/>
              </a:rPr>
              <a:t>s.</a:t>
            </a:r>
            <a:r>
              <a:rPr lang="en" sz="1200">
                <a:solidFill>
                  <a:srgbClr val="3C4043"/>
                </a:solidFill>
                <a:latin typeface="Calibri"/>
                <a:ea typeface="Calibri"/>
                <a:cs typeface="Calibri"/>
                <a:sym typeface="Calibri"/>
              </a:rPr>
              <a:t> Scientists are discovering new medicines everyday from natural sources, like corals! </a:t>
            </a:r>
            <a:endParaRPr sz="1200">
              <a:solidFill>
                <a:srgbClr val="3C4043"/>
              </a:solidFill>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b="1" lang="en" sz="1200">
                <a:solidFill>
                  <a:schemeClr val="dk1"/>
                </a:solidFill>
                <a:latin typeface="Calibri"/>
                <a:ea typeface="Calibri"/>
                <a:cs typeface="Calibri"/>
                <a:sym typeface="Calibri"/>
              </a:rPr>
              <a:t>Feed us</a:t>
            </a:r>
            <a:r>
              <a:rPr lang="en" sz="1200">
                <a:solidFill>
                  <a:schemeClr val="dk1"/>
                </a:solidFill>
                <a:latin typeface="Calibri"/>
                <a:ea typeface="Calibri"/>
                <a:cs typeface="Calibri"/>
                <a:sym typeface="Calibri"/>
              </a:rPr>
              <a:t>.</a:t>
            </a:r>
            <a:r>
              <a:rPr lang="en" sz="1200">
                <a:solidFill>
                  <a:srgbClr val="3C4043"/>
                </a:solidFill>
                <a:latin typeface="Calibri"/>
                <a:ea typeface="Calibri"/>
                <a:cs typeface="Calibri"/>
                <a:sym typeface="Calibri"/>
              </a:rPr>
              <a:t> Certain crops can be damaged by diseases, so the more food options we have the better. </a:t>
            </a:r>
            <a:endParaRPr sz="1200">
              <a:solidFill>
                <a:srgbClr val="3C4043"/>
              </a:solidFill>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b="1" lang="en" sz="1200">
                <a:solidFill>
                  <a:schemeClr val="dk1"/>
                </a:solidFill>
                <a:latin typeface="Calibri"/>
                <a:ea typeface="Calibri"/>
                <a:cs typeface="Calibri"/>
                <a:sym typeface="Calibri"/>
              </a:rPr>
              <a:t>Keep the earth healthy and the weather balanced</a:t>
            </a:r>
            <a:r>
              <a:rPr lang="en" sz="1200">
                <a:solidFill>
                  <a:srgbClr val="3C4043"/>
                </a:solidFill>
                <a:latin typeface="Calibri"/>
                <a:ea typeface="Calibri"/>
                <a:cs typeface="Calibri"/>
                <a:sym typeface="Calibri"/>
              </a:rPr>
              <a:t>. Having many different types of animals helps to keep our planet healthy as they all have different and important roles, for example Whale poo is critical to ocean health and its ability to absorb CO2 from the atmosphere! </a:t>
            </a:r>
            <a:r>
              <a:rPr lang="en" sz="1200" u="sng">
                <a:solidFill>
                  <a:schemeClr val="hlink"/>
                </a:solidFill>
                <a:latin typeface="Calibri"/>
                <a:ea typeface="Calibri"/>
                <a:cs typeface="Calibri"/>
                <a:sym typeface="Calibri"/>
                <a:hlinkClick r:id="rId2"/>
              </a:rPr>
              <a:t>https://www.nationalgeographic.com/science/article/sciencespeak-whale-pump</a:t>
            </a:r>
            <a:endParaRPr sz="1200">
              <a:solidFill>
                <a:srgbClr val="3C4043"/>
              </a:solidFill>
              <a:latin typeface="Calibri"/>
              <a:ea typeface="Calibri"/>
              <a:cs typeface="Calibri"/>
              <a:sym typeface="Calibri"/>
            </a:endParaRPr>
          </a:p>
          <a:p>
            <a:pPr indent="0" lvl="0" marL="0" rtl="0" algn="l">
              <a:lnSpc>
                <a:spcPct val="142857"/>
              </a:lnSpc>
              <a:spcBef>
                <a:spcPts val="0"/>
              </a:spcBef>
              <a:spcAft>
                <a:spcPts val="0"/>
              </a:spcAft>
              <a:buNone/>
            </a:pPr>
            <a:r>
              <a:t/>
            </a:r>
            <a:endParaRPr sz="1200">
              <a:solidFill>
                <a:srgbClr val="3C4043"/>
              </a:solidFill>
              <a:latin typeface="Calibri"/>
              <a:ea typeface="Calibri"/>
              <a:cs typeface="Calibri"/>
              <a:sym typeface="Calibri"/>
            </a:endParaRPr>
          </a:p>
          <a:p>
            <a:pPr indent="0" lvl="0" marL="0" rtl="0" algn="l">
              <a:lnSpc>
                <a:spcPct val="142857"/>
              </a:lnSpc>
              <a:spcBef>
                <a:spcPts val="0"/>
              </a:spcBef>
              <a:spcAft>
                <a:spcPts val="0"/>
              </a:spcAft>
              <a:buNone/>
            </a:pPr>
            <a:r>
              <a:rPr lang="en" sz="1200">
                <a:solidFill>
                  <a:srgbClr val="3C4043"/>
                </a:solidFill>
                <a:latin typeface="Calibri"/>
                <a:ea typeface="Calibri"/>
                <a:cs typeface="Calibri"/>
                <a:sym typeface="Calibri"/>
              </a:rPr>
              <a:t>Ask your class if they can name others ways that </a:t>
            </a:r>
            <a:r>
              <a:rPr lang="en" sz="1200">
                <a:solidFill>
                  <a:srgbClr val="3C4043"/>
                </a:solidFill>
                <a:latin typeface="Calibri"/>
                <a:ea typeface="Calibri"/>
                <a:cs typeface="Calibri"/>
                <a:sym typeface="Calibri"/>
              </a:rPr>
              <a:t>biodiversity</a:t>
            </a:r>
            <a:r>
              <a:rPr lang="en" sz="1200">
                <a:solidFill>
                  <a:srgbClr val="3C4043"/>
                </a:solidFill>
                <a:latin typeface="Calibri"/>
                <a:ea typeface="Calibri"/>
                <a:cs typeface="Calibri"/>
                <a:sym typeface="Calibri"/>
              </a:rPr>
              <a:t> helps us all live happier and healthier lives.</a:t>
            </a:r>
            <a:endParaRPr sz="1200">
              <a:solidFill>
                <a:srgbClr val="3C4043"/>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6e25ca4ed9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6e25ca4ed9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Indigenous communities around the world have a special relationship with the Earth and all living thing</a:t>
            </a:r>
            <a:r>
              <a:rPr lang="en" sz="1200">
                <a:solidFill>
                  <a:schemeClr val="dk1"/>
                </a:solidFill>
                <a:latin typeface="Calibri"/>
                <a:ea typeface="Calibri"/>
                <a:cs typeface="Calibri"/>
                <a:sym typeface="Calibri"/>
              </a:rPr>
              <a:t>s on it. </a:t>
            </a:r>
            <a:r>
              <a:rPr lang="en">
                <a:solidFill>
                  <a:schemeClr val="dk1"/>
                </a:solidFill>
              </a:rPr>
              <a:t>Indigenous people are the original inhabitants of a place, meaning they lived there before other groups arrived or before the country was formed. They often have their own unique cultures, languages, traditions, and connection to the land. </a:t>
            </a:r>
            <a:r>
              <a:rPr b="1" i="1" lang="en">
                <a:solidFill>
                  <a:schemeClr val="dk1"/>
                </a:solidFill>
              </a:rPr>
              <a:t>See if your class can name any examples (e.g. </a:t>
            </a:r>
            <a:r>
              <a:rPr b="1" i="1" lang="en">
                <a:solidFill>
                  <a:schemeClr val="dk1"/>
                </a:solidFill>
              </a:rPr>
              <a:t>Aboriginal</a:t>
            </a:r>
            <a:r>
              <a:rPr b="1" i="1" lang="en">
                <a:solidFill>
                  <a:schemeClr val="dk1"/>
                </a:solidFill>
              </a:rPr>
              <a:t> people of Australia, Maori people of New Zealand) </a:t>
            </a:r>
            <a:endParaRPr b="1" i="1"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They are taking care of the nature around them and making decisions with the idea that the next seven generations to come should be able to enjoy the Earth in the same way as we are: no over-consumption, no extractive and exploitative ways of using the natural resources.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They live in harmony and respectful balance with their land and the rest of living creatures, and people all over the world can learn valuable lessons from these communities. Some indigenous </a:t>
            </a:r>
            <a:r>
              <a:rPr lang="en" sz="1200">
                <a:solidFill>
                  <a:schemeClr val="dk1"/>
                </a:solidFill>
                <a:latin typeface="Calibri"/>
                <a:ea typeface="Calibri"/>
                <a:cs typeface="Calibri"/>
                <a:sym typeface="Calibri"/>
              </a:rPr>
              <a:t>communities</a:t>
            </a:r>
            <a:r>
              <a:rPr lang="en" sz="1200">
                <a:solidFill>
                  <a:schemeClr val="dk1"/>
                </a:solidFill>
                <a:latin typeface="Calibri"/>
                <a:ea typeface="Calibri"/>
                <a:cs typeface="Calibri"/>
                <a:sym typeface="Calibri"/>
              </a:rPr>
              <a:t> even see give the same rights to nature as they do to people.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For example, the Whanganui River in New Zealand has been granted legal personhood - https://www.bbc.co.uk/travel/article/20200319-the-new-zealand-river-that-became-a-legal-person</a:t>
            </a:r>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45542c49d5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45542c49d5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 report in 2019 confirmed that over 1 million plants and animal species are now at risk of extinction as a result of human activities. Here are the main reasons why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Many habitats are being destroyed because the human population is growing bigger every year - we need space to grow crops, build houses and roads. But often this is creating conflict with animals or leaving them without a home, which is causing many animals to become endangered meaning they are at risk of dying out forever.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a:solidFill>
                  <a:schemeClr val="dk1"/>
                </a:solidFill>
              </a:rPr>
              <a:t>Humans rely on animals to be able survive, but overfishing, hunting, poaching and logging are some of the biggest causes of environmental collapse on the planet. Some fish stocks have completely collapsed due to industrial fishing in recent years. </a:t>
            </a:r>
            <a:endParaRPr>
              <a:solidFill>
                <a:schemeClr val="dk1"/>
              </a:solidFill>
            </a:endParaRPr>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None/>
            </a:pPr>
            <a:r>
              <a:rPr lang="en">
                <a:solidFill>
                  <a:schemeClr val="dk1"/>
                </a:solidFill>
              </a:rPr>
              <a:t>The use of pesticides and other chemicals such as fertilizers and plastics pollute soil, water and air and are wiping out entire ecosystems and even species. “Dead zones” have formed in oceans and lakes. </a:t>
            </a:r>
            <a:endParaRPr>
              <a:solidFill>
                <a:schemeClr val="dk1"/>
              </a:solidFill>
            </a:endParaRPr>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None/>
            </a:pPr>
            <a:r>
              <a:rPr lang="en">
                <a:solidFill>
                  <a:schemeClr val="dk1"/>
                </a:solidFill>
              </a:rPr>
              <a:t>Climate change and rising temperatures are all having an effect on the seasons causing mass change and disruption to habitats. Coral bleaching and shifts in animal migration patterns are examples of changes to natural systems due to global warming. </a:t>
            </a:r>
            <a:endParaRPr>
              <a:solidFill>
                <a:schemeClr val="dk1"/>
              </a:solidFill>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6e25ca4ed9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6e25ca4ed9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incredible talents of creatures small and mighty can inspire invention too!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Ask your class to research an animal adaptation that’s inspired an invention</a:t>
            </a:r>
            <a:r>
              <a:rPr lang="en" sz="1200">
                <a:solidFill>
                  <a:schemeClr val="dk1"/>
                </a:solidFill>
                <a:latin typeface="Calibri"/>
                <a:ea typeface="Calibri"/>
                <a:cs typeface="Calibri"/>
                <a:sym typeface="Calibri"/>
              </a:rPr>
              <a:t> - like the Kingfishers beak that inspired the shape of the Shinkansen Bullet Train!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6e25ca4ed9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6e25ca4ed9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6e25ca4ed9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6e25ca4ed9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Earth happened to be in the right place at the right time. The right distance from the sun, the right amount of water and the right atmosphere have led to life sprouting on Earth. It’s the only planet in the whole galaxy with life on it... that we know of!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rPr lang="en" sz="1200">
                <a:solidFill>
                  <a:schemeClr val="dk1"/>
                </a:solidFill>
                <a:latin typeface="Calibri"/>
                <a:ea typeface="Calibri"/>
                <a:cs typeface="Calibri"/>
                <a:sym typeface="Calibri"/>
              </a:rPr>
              <a:t>From deserts to forests, oceans to mountains, our planet is home to the most amazing creatures and plants, a constant source of wonder for us. </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6e25ca4ed9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6e25ca4ed9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Sustainability means </a:t>
            </a:r>
            <a:r>
              <a:rPr lang="en" sz="1200">
                <a:solidFill>
                  <a:schemeClr val="dk1"/>
                </a:solidFill>
                <a:latin typeface="Calibri"/>
                <a:ea typeface="Calibri"/>
                <a:cs typeface="Calibri"/>
                <a:sym typeface="Calibri"/>
              </a:rPr>
              <a:t>“Meeting the needs of the present without compromising future generations’ ability to meet their own needs”. In other words,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having enough resources like food and water for everyone, without using too much so that it won’t run out in the future.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There are over 8 billion people on this planet. So all of the things we do can really add up! If we can make big or even small changes to the way we do things it could have a huge effect on our planet. When we invent things we really need to consider how they will affect nature and our environment. </a:t>
            </a:r>
            <a:endParaRPr sz="1200">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6e25ca4ed9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6e25ca4ed9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people are also </a:t>
            </a:r>
            <a:r>
              <a:rPr lang="en"/>
              <a:t>using</a:t>
            </a:r>
            <a:r>
              <a:rPr lang="en"/>
              <a:t> the word regenerative when talking about ways we can protect the planet. That’s because it isn’t </a:t>
            </a:r>
            <a:r>
              <a:rPr lang="en"/>
              <a:t>enough</a:t>
            </a:r>
            <a:r>
              <a:rPr lang="en"/>
              <a:t> to just </a:t>
            </a:r>
            <a:r>
              <a:rPr i="1" lang="en"/>
              <a:t>sustain </a:t>
            </a:r>
            <a:r>
              <a:rPr lang="en"/>
              <a:t>(keep the same) the way we’re currently living. We need to </a:t>
            </a:r>
            <a:r>
              <a:rPr lang="en"/>
              <a:t>actively</a:t>
            </a:r>
            <a:r>
              <a:rPr lang="en"/>
              <a:t> improve the health of our natural world to help </a:t>
            </a:r>
            <a:r>
              <a:rPr i="1" lang="en"/>
              <a:t>repair</a:t>
            </a:r>
            <a:r>
              <a:rPr lang="en"/>
              <a:t> the damage that’s been done to the planet by humans over the past 200 years.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There are many examples of </a:t>
            </a:r>
            <a:r>
              <a:rPr lang="en"/>
              <a:t>regenerative</a:t>
            </a:r>
            <a:r>
              <a:rPr lang="en"/>
              <a:t> design and agriculture that are helping to </a:t>
            </a:r>
            <a:r>
              <a:rPr lang="en"/>
              <a:t>bring</a:t>
            </a:r>
            <a:r>
              <a:rPr lang="en"/>
              <a:t> life back into desolate ecosystems. </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
              <a:t>As a class you could research </a:t>
            </a:r>
            <a:r>
              <a:rPr b="1" i="1" lang="en"/>
              <a:t>successful</a:t>
            </a:r>
            <a:r>
              <a:rPr b="1" i="1" lang="en"/>
              <a:t> examples of regenerative practises. Examples are coral reef restoration </a:t>
            </a:r>
            <a:r>
              <a:rPr b="1" i="1" lang="en"/>
              <a:t>projects</a:t>
            </a:r>
            <a:r>
              <a:rPr b="1" i="1" lang="en"/>
              <a:t> like Mars Coral Reef restoration programme in Indonesia or the Sussex Kelp Recovery </a:t>
            </a:r>
            <a:r>
              <a:rPr b="1" i="1" lang="en"/>
              <a:t>project</a:t>
            </a:r>
            <a:r>
              <a:rPr b="1" i="1" lang="en"/>
              <a:t> in the UK. </a:t>
            </a:r>
            <a:endParaRPr b="1" i="1"/>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6e25ca4ed9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6e25ca4ed9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way we produce and use energy is the biggest reason for pollution on Earth. It’s the main cause of climate change. We have to change how we live so we can take better care of our planet.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problem is we are using a lot more non-renewable energy sources like fossil fuels than any other. Examples of fossil fuels are oil, gas and coal. These are mostly used to power cars, planes and factories. They are non-renewable meaning there is only so much available, so they will eventually run out.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To face our future energy needs we need to transform how we create and use energy by using renewable sources.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 example of a renewable energy source is energy from the sun (solar power). This is because this kind of power is renewable, meaning it can be used again and again without running out or causing harm to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6e25ca4ed9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6e25ca4ed9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way we travel really matters as different types of transport create different amounts of pollution. One of the most harmful types of pollution is CO2 which is released when cars or other modes of transport burn petrol or </a:t>
            </a:r>
            <a:r>
              <a:rPr lang="en" sz="1200">
                <a:solidFill>
                  <a:schemeClr val="dk1"/>
                </a:solidFill>
                <a:latin typeface="Calibri"/>
                <a:ea typeface="Calibri"/>
                <a:cs typeface="Calibri"/>
                <a:sym typeface="Calibri"/>
              </a:rPr>
              <a:t>diesel</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Transportation accounts for about 15–20% of total global greenhouse gas emissions and over 90% of </a:t>
            </a:r>
            <a:r>
              <a:rPr lang="en">
                <a:solidFill>
                  <a:schemeClr val="dk1"/>
                </a:solidFill>
              </a:rPr>
              <a:t>its</a:t>
            </a:r>
            <a:r>
              <a:rPr lang="en">
                <a:solidFill>
                  <a:schemeClr val="dk1"/>
                </a:solidFill>
              </a:rPr>
              <a:t> energy comes from fossil fuels such as oil.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Travel can help us discover new parts of the world and meeting new people, but emissions from transportation are still rising and we need to invent new ways to travel to help protect our planet!</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b="1" lang="en" sz="1200">
                <a:solidFill>
                  <a:schemeClr val="dk1"/>
                </a:solidFill>
                <a:latin typeface="Calibri"/>
                <a:ea typeface="Calibri"/>
                <a:cs typeface="Calibri"/>
                <a:sym typeface="Calibri"/>
              </a:rPr>
              <a:t>Can you name 5 ways to move from A to B that doesn’t require electricity or energy from fossil fuels? Be creative! </a:t>
            </a:r>
            <a:r>
              <a:rPr b="1" i="1" lang="en" sz="1200">
                <a:solidFill>
                  <a:schemeClr val="dk1"/>
                </a:solidFill>
                <a:latin typeface="Calibri"/>
                <a:ea typeface="Calibri"/>
                <a:cs typeface="Calibri"/>
                <a:sym typeface="Calibri"/>
              </a:rPr>
              <a:t>(Hopping, Skipping, Crawling, Riding an Ostrich…) </a:t>
            </a:r>
            <a:endParaRPr b="1" i="1"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6e25ca4ed9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6e25ca4ed9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Another huge impact on our planet is rubbish! </a:t>
            </a:r>
            <a:r>
              <a:rPr lang="en" sz="1200">
                <a:solidFill>
                  <a:schemeClr val="dk1"/>
                </a:solidFill>
                <a:latin typeface="Calibri"/>
                <a:ea typeface="Calibri"/>
                <a:cs typeface="Calibri"/>
                <a:sym typeface="Calibri"/>
              </a:rPr>
              <a:t>It’s said that 99% of everything we buy goes into the bin within six months. </a:t>
            </a:r>
            <a:r>
              <a:rPr lang="en" sz="1200">
                <a:latin typeface="Calibri"/>
                <a:ea typeface="Calibri"/>
                <a:cs typeface="Calibri"/>
                <a:sym typeface="Calibri"/>
              </a:rPr>
              <a:t>We live in a man-made world where everything is wrapped or carried in glass, metal, paper or plastic. And once we’ve finished using something we tend to throw it away. But where does it go?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We throw away about our own body weight in waste every seven weeks! And we throw away a </a:t>
            </a:r>
            <a:r>
              <a:rPr b="1" lang="en" sz="1200">
                <a:solidFill>
                  <a:schemeClr val="dk1"/>
                </a:solidFill>
                <a:latin typeface="Calibri"/>
                <a:ea typeface="Calibri"/>
                <a:cs typeface="Calibri"/>
                <a:sym typeface="Calibri"/>
              </a:rPr>
              <a:t>million</a:t>
            </a:r>
            <a:r>
              <a:rPr lang="en" sz="1200">
                <a:solidFill>
                  <a:schemeClr val="dk1"/>
                </a:solidFill>
                <a:latin typeface="Calibri"/>
                <a:ea typeface="Calibri"/>
                <a:cs typeface="Calibri"/>
                <a:sym typeface="Calibri"/>
              </a:rPr>
              <a:t> plastic bottles </a:t>
            </a:r>
            <a:r>
              <a:rPr lang="en" sz="1200">
                <a:solidFill>
                  <a:schemeClr val="dk1"/>
                </a:solidFill>
                <a:latin typeface="Calibri"/>
                <a:ea typeface="Calibri"/>
                <a:cs typeface="Calibri"/>
                <a:sym typeface="Calibri"/>
              </a:rPr>
              <a:t>every minute! That’s about the weight of almost two T-rex every minute.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6e25ca4ed9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6e25ca4ed9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Most of our rubbish ends up in landfill or in the ocean, which causes a huge amount of damage to the environment and wildlife.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Recycling is hugely important in reducing the amount of rubbish that goes into landfill, however in reality only a very small percentage of items are actually recycled. So we need to starting thinking about alternative ways to reduce the amount of waste we produce.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the problem of waste is not always that visible. When plastic breaks down, it doesn’t disappear but turns into tiny pieces of plastic called microplastics.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Car tires also leave microplastics on the road, which are washed off by the rain and straight to lakes, rivers and of course the oceans, and are now identified as a major source of microplastic in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These microplastics get swallowed by everything from the smallest plankton to seabirds and giant blue whales. They have entered the whole natural food chain, and we are eating it too. And of course, these microplastics are harmful to all living things.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36e25ca4ed9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36e25ca4ed9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Using a lot more natural materials like wood, paper and bees wax are a great way to reduce waste in the landfill as these materials can break down back into the earth. These types of materials are known as ‘biodegradable’. But they can still require a lot of energy to produce in the first place. So the best thing we can do is think about how we can reuse items.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It can start with shopping power! Buying products with less or no packaging, buying second hand clothes and furniture, choosing reusable rather than disposable products (like reusable water bottles), borrowing from friends and being inventive about how to turn an old thing into something new!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Fix it cafes are a great example of a sustainable alternative - they are places you can bring your broken things to get them repaired.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definitely need more ingenious ideas about how to deal with rubbish, first to create less of it and then to be really clever with what’s left!</a:t>
            </a:r>
            <a:endParaRPr sz="1200">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45542c49d5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345542c49d5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completely normal to get overwhelmed by the challenges we’re facing in the world. But it’s important to focus on the </a:t>
            </a:r>
            <a:r>
              <a:rPr lang="en"/>
              <a:t>positive</a:t>
            </a:r>
            <a:r>
              <a:rPr lang="en"/>
              <a:t> progress that’s already happening in the world.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renewable energy sector is on the rise! Just like Dogger b</a:t>
            </a:r>
            <a:r>
              <a:rPr lang="en"/>
              <a:t>ank wind farm! </a:t>
            </a:r>
            <a:r>
              <a:rPr lang="en">
                <a:solidFill>
                  <a:schemeClr val="dk1"/>
                </a:solidFill>
              </a:rPr>
              <a:t>Fact: Renewables now make up ~30% of global electricity and are the fastest-growing energy source. In 2023, Portugal ran on 100% renewable electricity for over 6 days in a row.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Electric</a:t>
            </a:r>
            <a:r>
              <a:rPr lang="en">
                <a:solidFill>
                  <a:schemeClr val="dk1"/>
                </a:solidFill>
              </a:rPr>
              <a:t> car sales are booming! Nearly 1 in 5 new cars sold globally in 2023 was electric.</a:t>
            </a:r>
            <a:br>
              <a:rPr lang="en">
                <a:solidFill>
                  <a:schemeClr val="dk1"/>
                </a:solidFill>
              </a:rPr>
            </a:br>
            <a:endParaRPr>
              <a:solidFill>
                <a:schemeClr val="dk1"/>
              </a:solidFill>
            </a:endParaRPr>
          </a:p>
          <a:p>
            <a:pPr indent="0" lvl="0" marL="0" rtl="0" algn="l">
              <a:spcBef>
                <a:spcPts val="0"/>
              </a:spcBef>
              <a:spcAft>
                <a:spcPts val="0"/>
              </a:spcAft>
              <a:buNone/>
            </a:pPr>
            <a:r>
              <a:rPr lang="en">
                <a:solidFill>
                  <a:schemeClr val="dk1"/>
                </a:solidFill>
              </a:rPr>
              <a:t>Countries like Costa Rica are leading the way with nature restoration and showing others what can be done. They have reversed the effects of deforestation and </a:t>
            </a:r>
            <a:r>
              <a:rPr lang="en">
                <a:solidFill>
                  <a:schemeClr val="dk1"/>
                </a:solidFill>
              </a:rPr>
              <a:t>doubled</a:t>
            </a:r>
            <a:r>
              <a:rPr lang="en">
                <a:solidFill>
                  <a:schemeClr val="dk1"/>
                </a:solidFill>
              </a:rPr>
              <a:t> their forest cover since the 1980’s.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Almost every country has joined the Paris Agreement - aiming to keep global warming well below 2 degrees.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t>And don’t forget - we constantly need new ideas on ways to live that reduce emissions and protect natural habitats - and the best way to do that is to invent!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378eeee256c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378eeee256c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Work through these </a:t>
            </a:r>
            <a:r>
              <a:rPr lang="en"/>
              <a:t>activities</a:t>
            </a:r>
            <a:r>
              <a:rPr lang="en"/>
              <a:t> to start warming up your creative juices. These activities will give you that jumping off point you need to come up with an amazing invention!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850502c70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850502c70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6e25ca4ed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6e25ca4ed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things are changing. </a:t>
            </a:r>
            <a:r>
              <a:rPr lang="en" sz="1200">
                <a:solidFill>
                  <a:schemeClr val="dk1"/>
                </a:solidFill>
                <a:latin typeface="Calibri"/>
                <a:ea typeface="Calibri"/>
                <a:cs typeface="Calibri"/>
                <a:sym typeface="Calibri"/>
              </a:rPr>
              <a:t>Climate change is a change in weather conditions, like temperature and rainfall, over a long period of time.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 Global warming doesn’t only mean that the temperature is getting warmer - in some places it’s getting wetter or drier, or the </a:t>
            </a:r>
            <a:r>
              <a:rPr lang="en" sz="1200">
                <a:solidFill>
                  <a:schemeClr val="dk1"/>
                </a:solidFill>
                <a:latin typeface="Calibri"/>
                <a:ea typeface="Calibri"/>
                <a:cs typeface="Calibri"/>
                <a:sym typeface="Calibri"/>
              </a:rPr>
              <a:t>seasons might be shifting earlier or later. </a:t>
            </a:r>
            <a:endParaRPr sz="1000">
              <a:solidFill>
                <a:schemeClr val="dk1"/>
              </a:solidFill>
              <a:highlight>
                <a:srgbClr val="FFFFFF"/>
              </a:highlight>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850502c706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850502c706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Listen up - here’s your invention challenge!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What can you invent to help protect our planet? Think of an idea to protect animals or nature, a new way to create </a:t>
            </a:r>
            <a:r>
              <a:rPr b="1" lang="en"/>
              <a:t>energy, to travel or reduce waste.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How about something to stop wildfires spreading? Or a way to stop poachers killing animals illegally? What about some kind of edible packaging or even compostable clothes?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78eeee256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78eeee256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Climate Action Heroes - you’ve made it to the final destination. It’s invention time!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Use all of the knowledge you have learned so far as well as the ideas you’ve developed on your activity sheets to come up with your very best invention to help protect our planet! </a:t>
            </a:r>
            <a:endParaRPr sz="1200">
              <a:latin typeface="Calibri"/>
              <a:ea typeface="Calibri"/>
              <a:cs typeface="Calibri"/>
              <a:sym typeface="Calibri"/>
            </a:endParaRPr>
          </a:p>
          <a:p>
            <a:pPr indent="0" lvl="0" marL="0" rtl="0" algn="l">
              <a:lnSpc>
                <a:spcPct val="100000"/>
              </a:lnSpc>
              <a:spcBef>
                <a:spcPts val="0"/>
              </a:spcBef>
              <a:spcAft>
                <a:spcPts val="0"/>
              </a:spcAft>
              <a:buNone/>
            </a:pPr>
            <a:r>
              <a:t/>
            </a:r>
            <a:endParaRPr sz="1200">
              <a:latin typeface="Calibri"/>
              <a:ea typeface="Calibri"/>
              <a:cs typeface="Calibri"/>
              <a:sym typeface="Calibri"/>
            </a:endParaRPr>
          </a:p>
          <a:p>
            <a:pPr indent="0" lvl="0" marL="0" rtl="0" algn="l">
              <a:lnSpc>
                <a:spcPct val="100000"/>
              </a:lnSpc>
              <a:spcBef>
                <a:spcPts val="1500"/>
              </a:spcBef>
              <a:spcAft>
                <a:spcPts val="0"/>
              </a:spcAft>
              <a:buNone/>
            </a:pPr>
            <a:r>
              <a:rPr lang="en" sz="1200">
                <a:solidFill>
                  <a:srgbClr val="171717"/>
                </a:solidFill>
                <a:latin typeface="Calibri"/>
                <a:ea typeface="Calibri"/>
                <a:cs typeface="Calibri"/>
                <a:sym typeface="Calibri"/>
              </a:rPr>
              <a:t>Chose from one of the two themes to help think up an ingenious invention: </a:t>
            </a:r>
            <a:endParaRPr sz="1200">
              <a:solidFill>
                <a:srgbClr val="171717"/>
              </a:solidFill>
              <a:latin typeface="Calibri"/>
              <a:ea typeface="Calibri"/>
              <a:cs typeface="Calibri"/>
              <a:sym typeface="Calibri"/>
            </a:endParaRPr>
          </a:p>
          <a:p>
            <a:pPr indent="0" lvl="0" marL="0" rtl="0" algn="l">
              <a:lnSpc>
                <a:spcPct val="100000"/>
              </a:lnSpc>
              <a:spcBef>
                <a:spcPts val="1500"/>
              </a:spcBef>
              <a:spcAft>
                <a:spcPts val="0"/>
              </a:spcAft>
              <a:buNone/>
            </a:pPr>
            <a:r>
              <a:rPr lang="en" sz="1200">
                <a:solidFill>
                  <a:srgbClr val="171717"/>
                </a:solidFill>
                <a:latin typeface="Calibri"/>
                <a:ea typeface="Calibri"/>
                <a:cs typeface="Calibri"/>
                <a:sym typeface="Calibri"/>
              </a:rPr>
              <a:t>Theme 1: Protect biodiversity</a:t>
            </a:r>
            <a:endParaRPr sz="1200">
              <a:solidFill>
                <a:srgbClr val="171717"/>
              </a:solidFill>
              <a:latin typeface="Calibri"/>
              <a:ea typeface="Calibri"/>
              <a:cs typeface="Calibri"/>
              <a:sym typeface="Calibri"/>
            </a:endParaRPr>
          </a:p>
          <a:p>
            <a:pPr indent="0" lvl="0" marL="0" rtl="0" algn="l">
              <a:lnSpc>
                <a:spcPct val="100000"/>
              </a:lnSpc>
              <a:spcBef>
                <a:spcPts val="1500"/>
              </a:spcBef>
              <a:spcAft>
                <a:spcPts val="0"/>
              </a:spcAft>
              <a:buNone/>
            </a:pPr>
            <a:r>
              <a:rPr lang="en" sz="1200">
                <a:solidFill>
                  <a:srgbClr val="171717"/>
                </a:solidFill>
                <a:latin typeface="Calibri"/>
                <a:ea typeface="Calibri"/>
                <a:cs typeface="Calibri"/>
                <a:sym typeface="Calibri"/>
              </a:rPr>
              <a:t>Theme 2: Invent a more sustainable future </a:t>
            </a:r>
            <a:endParaRPr sz="1200">
              <a:latin typeface="Calibri"/>
              <a:ea typeface="Calibri"/>
              <a:cs typeface="Calibri"/>
              <a:sym typeface="Calibri"/>
            </a:endParaRPr>
          </a:p>
          <a:p>
            <a:pPr indent="0" lvl="0" marL="0" rtl="0" algn="l">
              <a:spcBef>
                <a:spcPts val="1500"/>
              </a:spcBef>
              <a:spcAft>
                <a:spcPts val="0"/>
              </a:spcAft>
              <a:buNone/>
            </a:pPr>
            <a:r>
              <a:rPr lang="en" sz="1200">
                <a:latin typeface="Calibri"/>
                <a:ea typeface="Calibri"/>
                <a:cs typeface="Calibri"/>
                <a:sym typeface="Calibri"/>
              </a:rPr>
              <a:t>To enter the challenge and receive feedback on your idea upload your idea to </a:t>
            </a:r>
            <a:r>
              <a:rPr b="1" lang="en" sz="1200">
                <a:latin typeface="Calibri"/>
                <a:ea typeface="Calibri"/>
                <a:cs typeface="Calibri"/>
                <a:sym typeface="Calibri"/>
              </a:rPr>
              <a:t>tomorrowprojects</a:t>
            </a:r>
            <a:r>
              <a:rPr b="1" lang="en" sz="1200">
                <a:latin typeface="Calibri"/>
                <a:ea typeface="Calibri"/>
                <a:cs typeface="Calibri"/>
                <a:sym typeface="Calibri"/>
              </a:rPr>
              <a:t>.littleinventors.org</a:t>
            </a:r>
            <a:endParaRPr b="1" sz="1200">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36e25ca4ed9_0_2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7" name="Google Shape;387;g36e25ca4ed9_0_2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Here are some inventing top tips </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Follow that thought</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Try to stop thinking for a minute. It’s pretty much impossible!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So trust your brain and try to catch a thought, run with it, and see where it takes you!</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Who needs your help?</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No problem too small</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It might be how to help a snail go faster, how to water a cactus, or how to protect a ladybird (ladybug) from the rain—no problem is too small to capture your inventive imagination!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No limits</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of course, the opposite is also true—there is no problem too big to have a go at either!</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Break the rules</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45542c49d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45542c49d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In the last 200 years, since the industrial revolution, when we started using lots of machines in everyday living, to travel, to make things, in farming and more,</a:t>
            </a:r>
            <a:r>
              <a:rPr lang="en" sz="1200">
                <a:solidFill>
                  <a:schemeClr val="dk1"/>
                </a:solidFill>
                <a:latin typeface="Calibri"/>
                <a:ea typeface="Calibri"/>
                <a:cs typeface="Calibri"/>
                <a:sym typeface="Calibri"/>
              </a:rPr>
              <a:t> humans have created more and more pollution as we produce and burn energy from fossil fuels like coal, gas and oil.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biggest cause of global warming is the use of fossil fuels. They are burned to create energy for heating our homes, driving cars and running factories. Oil is also the main ingredient used to make plastic. Burning these fuels releases carbon dioxide (CO2) into the air, and having too much carbon dioxide in the air causes the Earth’s atmosphere to heat 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creation of new materials like plastic, while convenient, has caused a huge problem in the environment as it do</a:t>
            </a:r>
            <a:r>
              <a:rPr lang="en" sz="1200">
                <a:solidFill>
                  <a:schemeClr val="dk1"/>
                </a:solidFill>
                <a:latin typeface="Calibri"/>
                <a:ea typeface="Calibri"/>
                <a:cs typeface="Calibri"/>
                <a:sym typeface="Calibri"/>
              </a:rPr>
              <a:t>es not break down fast enough and therefore begins to pile up on earth.</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With over 8 billion mouths to feed on Earth and 9 billion expected by 2050 -  how we use the earth’s resources for feeding people really matters. Many of the Earth’s resources are not endless </a:t>
            </a:r>
            <a:r>
              <a:rPr lang="en" sz="1200">
                <a:solidFill>
                  <a:schemeClr val="dk1"/>
                </a:solidFill>
                <a:latin typeface="Calibri"/>
                <a:ea typeface="Calibri"/>
                <a:cs typeface="Calibri"/>
                <a:sym typeface="Calibri"/>
              </a:rPr>
              <a:t>or create pollution when we use them</a:t>
            </a:r>
            <a:r>
              <a:rPr lang="en" sz="1200">
                <a:solidFill>
                  <a:schemeClr val="dk1"/>
                </a:solidFill>
                <a:latin typeface="Calibri"/>
                <a:ea typeface="Calibri"/>
                <a:cs typeface="Calibri"/>
                <a:sym typeface="Calibri"/>
              </a:rPr>
              <a:t>, and learning how much we give and take is what it means to live sustainably.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6e25ca4ed9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g36e25ca4ed9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The impact of climate change means more flooding, more extreme weather. </a:t>
            </a:r>
            <a:r>
              <a:rPr lang="en" sz="1200">
                <a:solidFill>
                  <a:schemeClr val="dk1"/>
                </a:solidFill>
                <a:latin typeface="Calibri"/>
                <a:ea typeface="Calibri"/>
                <a:cs typeface="Calibri"/>
                <a:sym typeface="Calibri"/>
              </a:rPr>
              <a:t>When it rains less often, the earth becomes drier for longer and heavy rain slides off, creating floods. It also means that </a:t>
            </a:r>
            <a:r>
              <a:rPr lang="en" sz="1200">
                <a:solidFill>
                  <a:srgbClr val="1D2228"/>
                </a:solidFill>
                <a:latin typeface="Calibri"/>
                <a:ea typeface="Calibri"/>
                <a:cs typeface="Calibri"/>
                <a:sym typeface="Calibri"/>
              </a:rPr>
              <a:t>the quality of the soil decreases, and with it its ability to grow trees and plants. </a:t>
            </a:r>
            <a:r>
              <a:rPr lang="en" sz="1200">
                <a:solidFill>
                  <a:schemeClr val="dk1"/>
                </a:solidFill>
                <a:latin typeface="Calibri"/>
                <a:ea typeface="Calibri"/>
                <a:cs typeface="Calibri"/>
                <a:sym typeface="Calibri"/>
              </a:rPr>
              <a:t>When trees are drier for longer, this also means more chances of wildfires.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are losing our precious supplies of freshwater with the loss of glaciers and ice cap, and as sea levels rise, we are at risk of losing part of our land.</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96" name="Google Shape;96;g36e25ca4ed9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6e25ca4ed9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6e25ca4ed9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With climate change, the temperature of the atmosphere is warming up. It has an impact on all creatures who live in it or depend on it, like us.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It also means icecaps are melting and sea levels rising - we are losing land and precious resources such as fresh water.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Precious habitats such as rainforests and rivers are being destroyed for homes, transport and resources. These habitats are highly adapted homes for many species of wildlife and vegetation, which will not be able to survive if their habitats are damaged in any way.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Human actions like overfishing and dredging the oceans are having hugely negative effects on the environment and further accelerating climate change. </a:t>
            </a:r>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6e25ca4ed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6e25ca4ed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Many people think of climate change as something that might happen in the future but it’s effects are already beginning to impact people’s lives all across the globe.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People who live near to the coast and on small islands are experiencing the effects more dramatically than some other places inland. This is due to temperatures increasing and sea levels rising.</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The islands of Tuvalu in the Pacific ocean are already on the verge of going under water. They are home to 11,000 people who have lived there for hundreds of years. Two of the nine islands are at severe risk of being swallowed up by the sea. If the islands sink many things will be lost, such as uniques cultures, special communities and homes. The people who live there will have to move to other places where they may not feel like they belong or speak the language.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b="1" i="1" lang="en" sz="1200">
                <a:latin typeface="Calibri"/>
                <a:ea typeface="Calibri"/>
                <a:cs typeface="Calibri"/>
                <a:sym typeface="Calibri"/>
              </a:rPr>
              <a:t>Ask your class to locate Tuvalu islands on a map. Tip: Start by locating the South Pacific ocean. </a:t>
            </a:r>
            <a:endParaRPr b="1" i="1" sz="1200">
              <a:latin typeface="Calibri"/>
              <a:ea typeface="Calibri"/>
              <a:cs typeface="Calibri"/>
              <a:sym typeface="Calibri"/>
            </a:endParaRPr>
          </a:p>
          <a:p>
            <a:pPr indent="0" lvl="0" marL="0" rtl="0" algn="l">
              <a:spcBef>
                <a:spcPts val="0"/>
              </a:spcBef>
              <a:spcAft>
                <a:spcPts val="0"/>
              </a:spcAft>
              <a:buNone/>
            </a:pPr>
            <a:r>
              <a:t/>
            </a:r>
            <a:endParaRPr b="1" i="1"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Islands like this also rely heavily on seafood to eat, so the devastating effects of overfishing can have huge consequences for the people who live here. </a:t>
            </a:r>
            <a:endParaRPr sz="1200">
              <a:latin typeface="Calibri"/>
              <a:ea typeface="Calibri"/>
              <a:cs typeface="Calibri"/>
              <a:sym typeface="Calibri"/>
            </a:endParaRPr>
          </a:p>
          <a:p>
            <a:pPr indent="0" lvl="0" marL="0" rtl="0" algn="l">
              <a:spcBef>
                <a:spcPts val="0"/>
              </a:spcBef>
              <a:spcAft>
                <a:spcPts val="0"/>
              </a:spcAft>
              <a:buNone/>
            </a:pPr>
            <a:r>
              <a:rPr lang="en" sz="1200" u="sng">
                <a:solidFill>
                  <a:schemeClr val="hlink"/>
                </a:solidFill>
                <a:latin typeface="Calibri"/>
                <a:ea typeface="Calibri"/>
                <a:cs typeface="Calibri"/>
                <a:sym typeface="Calibri"/>
                <a:hlinkClick r:id="rId2"/>
              </a:rPr>
              <a:t>https://www.theguardian.com/global-development/2019/may/16/</a:t>
            </a:r>
            <a:r>
              <a:rPr lang="en" sz="1200" u="sng">
                <a:solidFill>
                  <a:schemeClr val="hlink"/>
                </a:solidFill>
                <a:latin typeface="Calibri"/>
                <a:ea typeface="Calibri"/>
                <a:cs typeface="Calibri"/>
                <a:sym typeface="Calibri"/>
                <a:hlinkClick r:id="rId3"/>
              </a:rPr>
              <a:t>one-day-disappear-tuvalu-sinking-islands-rising-seas-climate-change</a:t>
            </a:r>
            <a:endParaRPr sz="1200">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6e25ca4ed9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g36e25ca4ed9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We all have a responsibility to do what we can to tackle the problem of climate destruction. </a:t>
            </a:r>
            <a:r>
              <a:rPr lang="en" sz="1200">
                <a:solidFill>
                  <a:srgbClr val="3C4043"/>
                </a:solidFill>
                <a:latin typeface="Calibri"/>
                <a:ea typeface="Calibri"/>
                <a:cs typeface="Calibri"/>
                <a:sym typeface="Calibri"/>
              </a:rPr>
              <a:t>Young people</a:t>
            </a:r>
            <a:r>
              <a:rPr lang="en" sz="1200">
                <a:solidFill>
                  <a:srgbClr val="3C4043"/>
                </a:solidFill>
                <a:latin typeface="Calibri"/>
                <a:ea typeface="Calibri"/>
                <a:cs typeface="Calibri"/>
                <a:sym typeface="Calibri"/>
              </a:rPr>
              <a:t> all over the world are taking part in climate strikes and making their voices heard.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Governments, businesses and companies need to change how they create products and deal with them as they create the biggest negative impact on our fragile planet.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Countries all over the world need to step and do their bit to change the way our future looks. Countries in the Pacific such as Samoa have already taken a big leap to ban single use plastic from 2019 and larger countries like Canada are following their lead by adopting the </a:t>
            </a:r>
            <a:r>
              <a:rPr lang="en" sz="1200" u="sng">
                <a:solidFill>
                  <a:schemeClr val="hlink"/>
                </a:solidFill>
                <a:latin typeface="Calibri"/>
                <a:ea typeface="Calibri"/>
                <a:cs typeface="Calibri"/>
                <a:sym typeface="Calibri"/>
                <a:hlinkClick r:id="rId2"/>
              </a:rPr>
              <a:t>Ocean Plastics Charter</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a:t>
            </a:r>
            <a:r>
              <a:rPr lang="en" sz="1200">
                <a:solidFill>
                  <a:schemeClr val="hlink"/>
                </a:solidFill>
                <a:uFill>
                  <a:noFill/>
                </a:uFill>
                <a:latin typeface="Calibri"/>
                <a:ea typeface="Calibri"/>
                <a:cs typeface="Calibri"/>
                <a:sym typeface="Calibri"/>
                <a:hlinkClick r:id="rId3"/>
              </a:rPr>
              <a:t>https://www.cbc.ca/news/politics/government-to-ban-single-use-plastics-as-early-as-2021-source-1.5168386</a:t>
            </a:r>
            <a:r>
              <a:rPr lang="en" sz="1200">
                <a:solidFill>
                  <a:srgbClr val="3C4043"/>
                </a:solidFill>
                <a:latin typeface="Calibri"/>
                <a:ea typeface="Calibri"/>
                <a:cs typeface="Calibri"/>
                <a:sym typeface="Calibri"/>
              </a:rPr>
              <a:t>)</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latin typeface="Calibri"/>
                <a:ea typeface="Calibri"/>
                <a:cs typeface="Calibri"/>
                <a:sym typeface="Calibri"/>
              </a:rPr>
              <a:t>In the UK we are investing in green energy so that we can move away from burning fossil </a:t>
            </a:r>
            <a:r>
              <a:rPr lang="en" sz="1200">
                <a:latin typeface="Calibri"/>
                <a:ea typeface="Calibri"/>
                <a:cs typeface="Calibri"/>
                <a:sym typeface="Calibri"/>
              </a:rPr>
              <a:t>fuels</a:t>
            </a:r>
            <a:r>
              <a:rPr lang="en" sz="1200">
                <a:latin typeface="Calibri"/>
                <a:ea typeface="Calibri"/>
                <a:cs typeface="Calibri"/>
                <a:sym typeface="Calibri"/>
              </a:rPr>
              <a:t>, such as Dogger Bank wind farm!</a:t>
            </a:r>
            <a:endParaRPr sz="12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6e25ca4ed9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6e25ca4ed9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There are many inventions being developed at present that are trying to help use take care of Earth’s resources.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there are many ways we can approach this—it could be by changing small things in our everyday lives. Just imagine - if just 10% of the 7.8 billion world population changed how much water they use to brush their teeth to using a small glass of water rather than running a tap, this could save sixteen billion eight hundred million litres of water every day!! Or if we cut our shower time from 10 - 5 minutes we </a:t>
            </a:r>
            <a:r>
              <a:rPr lang="en" sz="1200">
                <a:solidFill>
                  <a:schemeClr val="dk1"/>
                </a:solidFill>
                <a:latin typeface="Calibri"/>
                <a:ea typeface="Calibri"/>
                <a:cs typeface="Calibri"/>
                <a:sym typeface="Calibri"/>
              </a:rPr>
              <a:t>could save thousands of litres of water a year!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The more we combat waste and pollution, the better we can help keep man-made climate change under control.</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Start by learning some facts about climate change. </a:t>
            </a:r>
            <a:endParaRPr sz="1200">
              <a:solidFill>
                <a:schemeClr val="dk1"/>
              </a:solidFill>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Then ask yourself a simple question. </a:t>
            </a:r>
            <a:endParaRPr sz="1200">
              <a:solidFill>
                <a:schemeClr val="dk1"/>
              </a:solidFill>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Now, come up with a solution. This is the starting point to any great invention idea!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1200"/>
              </a:spcBef>
              <a:spcAft>
                <a:spcPts val="0"/>
              </a:spcAft>
              <a:buClr>
                <a:schemeClr val="dk1"/>
              </a:buClr>
              <a:buSzPts val="1400"/>
              <a:buChar char="○"/>
              <a:defRPr/>
            </a:lvl2pPr>
            <a:lvl3pPr indent="-317500" lvl="2" marL="1371600" algn="l">
              <a:lnSpc>
                <a:spcPct val="90000"/>
              </a:lnSpc>
              <a:spcBef>
                <a:spcPts val="1200"/>
              </a:spcBef>
              <a:spcAft>
                <a:spcPts val="0"/>
              </a:spcAft>
              <a:buClr>
                <a:schemeClr val="dk1"/>
              </a:buClr>
              <a:buSzPts val="1400"/>
              <a:buChar char="■"/>
              <a:defRPr/>
            </a:lvl3pPr>
            <a:lvl4pPr indent="-317500" lvl="3" marL="1828800" algn="l">
              <a:lnSpc>
                <a:spcPct val="90000"/>
              </a:lnSpc>
              <a:spcBef>
                <a:spcPts val="1200"/>
              </a:spcBef>
              <a:spcAft>
                <a:spcPts val="0"/>
              </a:spcAft>
              <a:buClr>
                <a:schemeClr val="dk1"/>
              </a:buClr>
              <a:buSzPts val="1400"/>
              <a:buChar char="●"/>
              <a:defRPr/>
            </a:lvl4pPr>
            <a:lvl5pPr indent="-317500" lvl="4" marL="2286000" algn="l">
              <a:lnSpc>
                <a:spcPct val="90000"/>
              </a:lnSpc>
              <a:spcBef>
                <a:spcPts val="1200"/>
              </a:spcBef>
              <a:spcAft>
                <a:spcPts val="0"/>
              </a:spcAft>
              <a:buClr>
                <a:schemeClr val="dk1"/>
              </a:buClr>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6.png"/><Relationship Id="rId4" Type="http://schemas.openxmlformats.org/officeDocument/2006/relationships/image" Target="../media/image25.png"/><Relationship Id="rId5"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8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66.jpg"/><Relationship Id="rId4" Type="http://schemas.openxmlformats.org/officeDocument/2006/relationships/image" Target="../media/image1.png"/><Relationship Id="rId5"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31.png"/><Relationship Id="rId5"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54.jpg"/><Relationship Id="rId5" Type="http://schemas.openxmlformats.org/officeDocument/2006/relationships/image" Target="../media/image5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34.png"/><Relationship Id="rId5" Type="http://schemas.openxmlformats.org/officeDocument/2006/relationships/image" Target="../media/image22.png"/><Relationship Id="rId6"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png"/><Relationship Id="rId4" Type="http://schemas.openxmlformats.org/officeDocument/2006/relationships/image" Target="../media/image40.png"/><Relationship Id="rId5" Type="http://schemas.openxmlformats.org/officeDocument/2006/relationships/image" Target="../media/image4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39.png"/><Relationship Id="rId5" Type="http://schemas.openxmlformats.org/officeDocument/2006/relationships/image" Target="../media/image43.png"/><Relationship Id="rId6"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47.png"/><Relationship Id="rId6" Type="http://schemas.openxmlformats.org/officeDocument/2006/relationships/image" Target="../media/image53.png"/><Relationship Id="rId7"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1.png"/><Relationship Id="rId4" Type="http://schemas.openxmlformats.org/officeDocument/2006/relationships/image" Target="../media/image1.png"/><Relationship Id="rId5" Type="http://schemas.openxmlformats.org/officeDocument/2006/relationships/image" Target="../media/image4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50.png"/><Relationship Id="rId4" Type="http://schemas.openxmlformats.org/officeDocument/2006/relationships/image" Target="../media/image1.png"/><Relationship Id="rId5" Type="http://schemas.openxmlformats.org/officeDocument/2006/relationships/image" Target="../media/image72.png"/><Relationship Id="rId6"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50.png"/><Relationship Id="rId5" Type="http://schemas.openxmlformats.org/officeDocument/2006/relationships/image" Target="../media/image5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png"/><Relationship Id="rId4" Type="http://schemas.openxmlformats.org/officeDocument/2006/relationships/image" Target="../media/image55.png"/><Relationship Id="rId5" Type="http://schemas.openxmlformats.org/officeDocument/2006/relationships/image" Target="../media/image60.png"/><Relationship Id="rId6" Type="http://schemas.openxmlformats.org/officeDocument/2006/relationships/image" Target="../media/image32.png"/><Relationship Id="rId7"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png"/><Relationship Id="rId4" Type="http://schemas.openxmlformats.org/officeDocument/2006/relationships/image" Target="../media/image38.png"/><Relationship Id="rId5" Type="http://schemas.openxmlformats.org/officeDocument/2006/relationships/image" Target="../media/image63.png"/><Relationship Id="rId6" Type="http://schemas.openxmlformats.org/officeDocument/2006/relationships/image" Target="../media/image62.png"/><Relationship Id="rId7" Type="http://schemas.openxmlformats.org/officeDocument/2006/relationships/image" Target="../media/image65.png"/><Relationship Id="rId8" Type="http://schemas.openxmlformats.org/officeDocument/2006/relationships/image" Target="../media/image5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png"/><Relationship Id="rId4" Type="http://schemas.openxmlformats.org/officeDocument/2006/relationships/image" Target="../media/image80.jpg"/><Relationship Id="rId5" Type="http://schemas.openxmlformats.org/officeDocument/2006/relationships/image" Target="../media/image75.jpg"/><Relationship Id="rId6" Type="http://schemas.openxmlformats.org/officeDocument/2006/relationships/image" Target="../media/image79.jpg"/><Relationship Id="rId7" Type="http://schemas.openxmlformats.org/officeDocument/2006/relationships/image" Target="../media/image77.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64.png"/><Relationship Id="rId4" Type="http://schemas.openxmlformats.org/officeDocument/2006/relationships/image" Target="../media/image71.png"/><Relationship Id="rId5" Type="http://schemas.openxmlformats.org/officeDocument/2006/relationships/image" Target="../media/image7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5.jpg"/><Relationship Id="rId5" Type="http://schemas.openxmlformats.org/officeDocument/2006/relationships/image" Target="../media/image2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7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png"/><Relationship Id="rId4" Type="http://schemas.openxmlformats.org/officeDocument/2006/relationships/image" Target="../media/image76.png"/><Relationship Id="rId5" Type="http://schemas.openxmlformats.org/officeDocument/2006/relationships/image" Target="../media/image8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69.png"/><Relationship Id="rId4" Type="http://schemas.openxmlformats.org/officeDocument/2006/relationships/image" Target="../media/image73.png"/><Relationship Id="rId5" Type="http://schemas.openxmlformats.org/officeDocument/2006/relationships/image" Target="../media/image70.png"/><Relationship Id="rId6"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18.jpg"/><Relationship Id="rId6"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35.jpg"/><Relationship Id="rId7"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2.png"/><Relationship Id="rId5" Type="http://schemas.openxmlformats.org/officeDocument/2006/relationships/image" Target="../media/image1.png"/><Relationship Id="rId6"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12.png"/><Relationship Id="rId6" Type="http://schemas.openxmlformats.org/officeDocument/2006/relationships/image" Target="../media/image21.png"/><Relationship Id="rId7" Type="http://schemas.openxmlformats.org/officeDocument/2006/relationships/image" Target="../media/image23.png"/><Relationship Id="rId8"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8.jpg"/><Relationship Id="rId4" Type="http://schemas.openxmlformats.org/officeDocument/2006/relationships/image" Target="../media/image1.png"/><Relationship Id="rId5"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83.png"/><Relationship Id="rId5"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0" y="0"/>
            <a:ext cx="9144018" cy="5143501"/>
            <a:chOff x="0" y="0"/>
            <a:chExt cx="9144018" cy="5143501"/>
          </a:xfrm>
        </p:grpSpPr>
        <p:pic>
          <p:nvPicPr>
            <p:cNvPr id="61" name="Google Shape;61;p14" title="Banner-powerpoint.png"/>
            <p:cNvPicPr preferRelativeResize="0"/>
            <p:nvPr/>
          </p:nvPicPr>
          <p:blipFill>
            <a:blip r:embed="rId3">
              <a:alphaModFix/>
            </a:blip>
            <a:stretch>
              <a:fillRect/>
            </a:stretch>
          </p:blipFill>
          <p:spPr>
            <a:xfrm>
              <a:off x="0" y="0"/>
              <a:ext cx="9144018" cy="5143501"/>
            </a:xfrm>
            <a:prstGeom prst="rect">
              <a:avLst/>
            </a:prstGeom>
            <a:noFill/>
            <a:ln>
              <a:noFill/>
            </a:ln>
          </p:spPr>
        </p:pic>
        <p:sp>
          <p:nvSpPr>
            <p:cNvPr id="62" name="Google Shape;62;p14"/>
            <p:cNvSpPr/>
            <p:nvPr/>
          </p:nvSpPr>
          <p:spPr>
            <a:xfrm>
              <a:off x="215900" y="3873500"/>
              <a:ext cx="2260500" cy="1028700"/>
            </a:xfrm>
            <a:prstGeom prst="rect">
              <a:avLst/>
            </a:prstGeom>
            <a:solidFill>
              <a:srgbClr val="52A5C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63" name="Google Shape;63;p14" title="TPW.png"/>
          <p:cNvPicPr preferRelativeResize="0"/>
          <p:nvPr/>
        </p:nvPicPr>
        <p:blipFill>
          <a:blip r:embed="rId4">
            <a:alphaModFix/>
          </a:blip>
          <a:stretch>
            <a:fillRect/>
          </a:stretch>
        </p:blipFill>
        <p:spPr>
          <a:xfrm>
            <a:off x="203200" y="3994150"/>
            <a:ext cx="2070100" cy="1035050"/>
          </a:xfrm>
          <a:prstGeom prst="rect">
            <a:avLst/>
          </a:prstGeom>
          <a:noFill/>
          <a:ln>
            <a:noFill/>
          </a:ln>
        </p:spPr>
      </p:pic>
      <p:pic>
        <p:nvPicPr>
          <p:cNvPr id="64" name="Google Shape;64;p14" title="KEY STAGE 3.png"/>
          <p:cNvPicPr preferRelativeResize="0"/>
          <p:nvPr/>
        </p:nvPicPr>
        <p:blipFill>
          <a:blip r:embed="rId5">
            <a:alphaModFix/>
          </a:blip>
          <a:stretch>
            <a:fillRect/>
          </a:stretch>
        </p:blipFill>
        <p:spPr>
          <a:xfrm>
            <a:off x="270300" y="235825"/>
            <a:ext cx="2841525" cy="407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3"/>
          <p:cNvPicPr preferRelativeResize="0"/>
          <p:nvPr/>
        </p:nvPicPr>
        <p:blipFill>
          <a:blip r:embed="rId3">
            <a:alphaModFix/>
          </a:blip>
          <a:stretch>
            <a:fillRect/>
          </a:stretch>
        </p:blipFill>
        <p:spPr>
          <a:xfrm>
            <a:off x="5121426" y="1284376"/>
            <a:ext cx="3632200" cy="3632174"/>
          </a:xfrm>
          <a:prstGeom prst="rect">
            <a:avLst/>
          </a:prstGeom>
          <a:noFill/>
          <a:ln>
            <a:noFill/>
          </a:ln>
        </p:spPr>
      </p:pic>
      <p:sp>
        <p:nvSpPr>
          <p:cNvPr id="157" name="Google Shape;157;p23"/>
          <p:cNvSpPr txBox="1"/>
          <p:nvPr/>
        </p:nvSpPr>
        <p:spPr>
          <a:xfrm>
            <a:off x="708725" y="370800"/>
            <a:ext cx="2672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alibri"/>
                <a:ea typeface="Calibri"/>
                <a:cs typeface="Calibri"/>
                <a:sym typeface="Calibri"/>
              </a:rPr>
              <a:t>Theme 1 </a:t>
            </a:r>
            <a:endParaRPr sz="1900">
              <a:latin typeface="Calibri"/>
              <a:ea typeface="Calibri"/>
              <a:cs typeface="Calibri"/>
              <a:sym typeface="Calibri"/>
            </a:endParaRPr>
          </a:p>
          <a:p>
            <a:pPr indent="0" lvl="0" marL="0" rtl="0" algn="l">
              <a:spcBef>
                <a:spcPts val="0"/>
              </a:spcBef>
              <a:spcAft>
                <a:spcPts val="0"/>
              </a:spcAft>
              <a:buNone/>
            </a:pPr>
            <a:r>
              <a:rPr b="1" lang="en" sz="2100">
                <a:latin typeface="Calibri"/>
                <a:ea typeface="Calibri"/>
                <a:cs typeface="Calibri"/>
                <a:sym typeface="Calibri"/>
              </a:rPr>
              <a:t>Protect biodiversity</a:t>
            </a:r>
            <a:r>
              <a:rPr b="1" lang="en" sz="2100">
                <a:latin typeface="Calibri"/>
                <a:ea typeface="Calibri"/>
                <a:cs typeface="Calibri"/>
                <a:sym typeface="Calibri"/>
              </a:rPr>
              <a:t>  </a:t>
            </a:r>
            <a:endParaRPr b="1" sz="2100">
              <a:latin typeface="Calibri"/>
              <a:ea typeface="Calibri"/>
              <a:cs typeface="Calibri"/>
              <a:sym typeface="Calibri"/>
            </a:endParaRPr>
          </a:p>
        </p:txBody>
      </p:sp>
      <p:sp>
        <p:nvSpPr>
          <p:cNvPr id="158" name="Google Shape;158;p23"/>
          <p:cNvSpPr txBox="1"/>
          <p:nvPr/>
        </p:nvSpPr>
        <p:spPr>
          <a:xfrm>
            <a:off x="5032500" y="370800"/>
            <a:ext cx="4111500" cy="1139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900">
                <a:latin typeface="Calibri"/>
                <a:ea typeface="Calibri"/>
                <a:cs typeface="Calibri"/>
                <a:sym typeface="Calibri"/>
              </a:rPr>
              <a:t>Theme 2 </a:t>
            </a:r>
            <a:endParaRPr sz="1900">
              <a:latin typeface="Calibri"/>
              <a:ea typeface="Calibri"/>
              <a:cs typeface="Calibri"/>
              <a:sym typeface="Calibri"/>
            </a:endParaRPr>
          </a:p>
          <a:p>
            <a:pPr indent="0" lvl="0" marL="0" rtl="0" algn="l">
              <a:lnSpc>
                <a:spcPct val="115000"/>
              </a:lnSpc>
              <a:spcBef>
                <a:spcPts val="0"/>
              </a:spcBef>
              <a:spcAft>
                <a:spcPts val="0"/>
              </a:spcAft>
              <a:buNone/>
            </a:pPr>
            <a:r>
              <a:rPr b="1" lang="en" sz="2100">
                <a:latin typeface="Calibri"/>
                <a:ea typeface="Calibri"/>
                <a:cs typeface="Calibri"/>
                <a:sym typeface="Calibri"/>
              </a:rPr>
              <a:t>Invent a more sustainable future</a:t>
            </a:r>
            <a:endParaRPr b="1" sz="2100">
              <a:latin typeface="Calibri"/>
              <a:ea typeface="Calibri"/>
              <a:cs typeface="Calibri"/>
              <a:sym typeface="Calibri"/>
            </a:endParaRPr>
          </a:p>
          <a:p>
            <a:pPr indent="0" lvl="0" marL="0" rtl="0" algn="l">
              <a:spcBef>
                <a:spcPts val="0"/>
              </a:spcBef>
              <a:spcAft>
                <a:spcPts val="0"/>
              </a:spcAft>
              <a:buNone/>
            </a:pPr>
            <a:r>
              <a:t/>
            </a:r>
            <a:endParaRPr b="1" sz="1600">
              <a:latin typeface="Calibri"/>
              <a:ea typeface="Calibri"/>
              <a:cs typeface="Calibri"/>
              <a:sym typeface="Calibri"/>
            </a:endParaRPr>
          </a:p>
        </p:txBody>
      </p:sp>
      <p:pic>
        <p:nvPicPr>
          <p:cNvPr id="159" name="Google Shape;159;p23"/>
          <p:cNvPicPr preferRelativeResize="0"/>
          <p:nvPr/>
        </p:nvPicPr>
        <p:blipFill>
          <a:blip r:embed="rId4">
            <a:alphaModFix/>
          </a:blip>
          <a:stretch>
            <a:fillRect/>
          </a:stretch>
        </p:blipFill>
        <p:spPr>
          <a:xfrm>
            <a:off x="708713" y="1820975"/>
            <a:ext cx="3316925" cy="2558976"/>
          </a:xfrm>
          <a:prstGeom prst="rect">
            <a:avLst/>
          </a:prstGeom>
          <a:noFill/>
          <a:ln>
            <a:noFill/>
          </a:ln>
        </p:spPr>
      </p:pic>
      <p:pic>
        <p:nvPicPr>
          <p:cNvPr id="160" name="Google Shape;160;p23"/>
          <p:cNvPicPr preferRelativeResize="0"/>
          <p:nvPr/>
        </p:nvPicPr>
        <p:blipFill>
          <a:blip r:embed="rId5">
            <a:alphaModFix/>
          </a:blip>
          <a:stretch>
            <a:fillRect/>
          </a:stretch>
        </p:blipFill>
        <p:spPr>
          <a:xfrm>
            <a:off x="5535673" y="2216500"/>
            <a:ext cx="1530725" cy="1502776"/>
          </a:xfrm>
          <a:prstGeom prst="rect">
            <a:avLst/>
          </a:prstGeom>
          <a:noFill/>
          <a:ln>
            <a:noFill/>
          </a:ln>
        </p:spPr>
      </p:pic>
      <p:cxnSp>
        <p:nvCxnSpPr>
          <p:cNvPr id="161" name="Google Shape;161;p23"/>
          <p:cNvCxnSpPr/>
          <p:nvPr/>
        </p:nvCxnSpPr>
        <p:spPr>
          <a:xfrm>
            <a:off x="4672850" y="717175"/>
            <a:ext cx="0" cy="3720300"/>
          </a:xfrm>
          <a:prstGeom prst="straightConnector1">
            <a:avLst/>
          </a:prstGeom>
          <a:noFill/>
          <a:ln cap="flat" cmpd="sng" w="9525">
            <a:solidFill>
              <a:srgbClr val="FFC700"/>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4"/>
          <p:cNvPicPr preferRelativeResize="0"/>
          <p:nvPr/>
        </p:nvPicPr>
        <p:blipFill>
          <a:blip r:embed="rId3">
            <a:alphaModFix/>
          </a:blip>
          <a:stretch>
            <a:fillRect/>
          </a:stretch>
        </p:blipFill>
        <p:spPr>
          <a:xfrm>
            <a:off x="0" y="0"/>
            <a:ext cx="9145082" cy="51435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25"/>
          <p:cNvPicPr preferRelativeResize="0"/>
          <p:nvPr/>
        </p:nvPicPr>
        <p:blipFill>
          <a:blip r:embed="rId3">
            <a:alphaModFix/>
          </a:blip>
          <a:stretch>
            <a:fillRect/>
          </a:stretch>
        </p:blipFill>
        <p:spPr>
          <a:xfrm>
            <a:off x="2030250" y="1389225"/>
            <a:ext cx="5925524" cy="2826000"/>
          </a:xfrm>
          <a:prstGeom prst="rect">
            <a:avLst/>
          </a:prstGeom>
          <a:noFill/>
          <a:ln>
            <a:noFill/>
          </a:ln>
        </p:spPr>
      </p:pic>
      <p:sp>
        <p:nvSpPr>
          <p:cNvPr id="172" name="Google Shape;172;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173" name="Google Shape;173;p25"/>
          <p:cNvPicPr preferRelativeResize="0"/>
          <p:nvPr/>
        </p:nvPicPr>
        <p:blipFill rotWithShape="1">
          <a:blip r:embed="rId4">
            <a:alphaModFix/>
          </a:blip>
          <a:srcRect b="0" l="0" r="0" t="0"/>
          <a:stretch/>
        </p:blipFill>
        <p:spPr>
          <a:xfrm>
            <a:off x="-231700" y="360800"/>
            <a:ext cx="4407174" cy="779400"/>
          </a:xfrm>
          <a:prstGeom prst="rect">
            <a:avLst/>
          </a:prstGeom>
          <a:noFill/>
          <a:ln>
            <a:noFill/>
          </a:ln>
        </p:spPr>
      </p:pic>
      <p:sp>
        <p:nvSpPr>
          <p:cNvPr id="174" name="Google Shape;174;p25"/>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biodiversity?</a:t>
            </a:r>
            <a:endParaRPr b="1">
              <a:latin typeface="Calibri"/>
              <a:ea typeface="Calibri"/>
              <a:cs typeface="Calibri"/>
              <a:sym typeface="Calibri"/>
            </a:endParaRPr>
          </a:p>
        </p:txBody>
      </p:sp>
      <p:pic>
        <p:nvPicPr>
          <p:cNvPr id="175" name="Google Shape;175;p25"/>
          <p:cNvPicPr preferRelativeResize="0"/>
          <p:nvPr/>
        </p:nvPicPr>
        <p:blipFill rotWithShape="1">
          <a:blip r:embed="rId5">
            <a:alphaModFix/>
          </a:blip>
          <a:srcRect b="54143" l="45966" r="20615" t="0"/>
          <a:stretch/>
        </p:blipFill>
        <p:spPr>
          <a:xfrm>
            <a:off x="418225" y="1963050"/>
            <a:ext cx="2149550" cy="2663050"/>
          </a:xfrm>
          <a:prstGeom prst="rect">
            <a:avLst/>
          </a:prstGeom>
          <a:noFill/>
          <a:ln>
            <a:noFill/>
          </a:ln>
        </p:spPr>
      </p:pic>
      <p:pic>
        <p:nvPicPr>
          <p:cNvPr id="176" name="Google Shape;176;p25"/>
          <p:cNvPicPr preferRelativeResize="0"/>
          <p:nvPr/>
        </p:nvPicPr>
        <p:blipFill rotWithShape="1">
          <a:blip r:embed="rId5">
            <a:alphaModFix/>
          </a:blip>
          <a:srcRect b="10146" l="64156" r="0" t="46326"/>
          <a:stretch/>
        </p:blipFill>
        <p:spPr>
          <a:xfrm>
            <a:off x="6915302" y="1017725"/>
            <a:ext cx="2380872" cy="261029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182" name="Google Shape;182;p26"/>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183" name="Google Shape;183;p2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Everyone needs a home</a:t>
            </a:r>
            <a:endParaRPr b="1">
              <a:latin typeface="Calibri"/>
              <a:ea typeface="Calibri"/>
              <a:cs typeface="Calibri"/>
              <a:sym typeface="Calibri"/>
            </a:endParaRPr>
          </a:p>
        </p:txBody>
      </p:sp>
      <p:pic>
        <p:nvPicPr>
          <p:cNvPr id="184" name="Google Shape;184;p26"/>
          <p:cNvPicPr preferRelativeResize="0"/>
          <p:nvPr/>
        </p:nvPicPr>
        <p:blipFill rotWithShape="1">
          <a:blip r:embed="rId4">
            <a:alphaModFix/>
          </a:blip>
          <a:srcRect b="0" l="36748" r="0" t="0"/>
          <a:stretch/>
        </p:blipFill>
        <p:spPr>
          <a:xfrm>
            <a:off x="2102737" y="725750"/>
            <a:ext cx="4407173" cy="4062161"/>
          </a:xfrm>
          <a:prstGeom prst="rect">
            <a:avLst/>
          </a:prstGeom>
          <a:noFill/>
          <a:ln>
            <a:noFill/>
          </a:ln>
        </p:spPr>
      </p:pic>
      <p:sp>
        <p:nvSpPr>
          <p:cNvPr id="185" name="Google Shape;185;p26"/>
          <p:cNvSpPr txBox="1"/>
          <p:nvPr/>
        </p:nvSpPr>
        <p:spPr>
          <a:xfrm>
            <a:off x="261825" y="1490575"/>
            <a:ext cx="22836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highlight>
                  <a:schemeClr val="lt1"/>
                </a:highlight>
                <a:latin typeface="Calibri"/>
                <a:ea typeface="Calibri"/>
                <a:cs typeface="Calibri"/>
                <a:sym typeface="Calibri"/>
              </a:rPr>
              <a:t>Within the ocean there are many habitats...</a:t>
            </a:r>
            <a:endParaRPr sz="2100">
              <a:highlight>
                <a:schemeClr val="lt1"/>
              </a:highlight>
              <a:latin typeface="Calibri"/>
              <a:ea typeface="Calibri"/>
              <a:cs typeface="Calibri"/>
              <a:sym typeface="Calibri"/>
            </a:endParaRPr>
          </a:p>
        </p:txBody>
      </p:sp>
      <p:sp>
        <p:nvSpPr>
          <p:cNvPr id="186" name="Google Shape;186;p26"/>
          <p:cNvSpPr txBox="1"/>
          <p:nvPr/>
        </p:nvSpPr>
        <p:spPr>
          <a:xfrm>
            <a:off x="6775575" y="3533050"/>
            <a:ext cx="22836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highlight>
                  <a:schemeClr val="lt1"/>
                </a:highlight>
                <a:latin typeface="Calibri"/>
                <a:ea typeface="Calibri"/>
                <a:cs typeface="Calibri"/>
                <a:sym typeface="Calibri"/>
              </a:rPr>
              <a:t>…and together they make up a whole ecosystem</a:t>
            </a:r>
            <a:endParaRPr sz="2100">
              <a:highlight>
                <a:schemeClr val="lt1"/>
              </a:highlight>
              <a:latin typeface="Calibri"/>
              <a:ea typeface="Calibri"/>
              <a:cs typeface="Calibri"/>
              <a:sym typeface="Calibri"/>
            </a:endParaRPr>
          </a:p>
        </p:txBody>
      </p:sp>
      <p:pic>
        <p:nvPicPr>
          <p:cNvPr id="187" name="Google Shape;187;p26" title="cheif inventor underwater.png"/>
          <p:cNvPicPr preferRelativeResize="0"/>
          <p:nvPr/>
        </p:nvPicPr>
        <p:blipFill>
          <a:blip r:embed="rId5">
            <a:alphaModFix/>
          </a:blip>
          <a:stretch>
            <a:fillRect/>
          </a:stretch>
        </p:blipFill>
        <p:spPr>
          <a:xfrm>
            <a:off x="7527750" y="209625"/>
            <a:ext cx="1304549" cy="253447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27"/>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193" name="Google Shape;193;p27"/>
          <p:cNvSpPr txBox="1"/>
          <p:nvPr>
            <p:ph type="title"/>
          </p:nvPr>
        </p:nvSpPr>
        <p:spPr>
          <a:xfrm>
            <a:off x="311700" y="445025"/>
            <a:ext cx="34803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 wonderful web of life</a:t>
            </a:r>
            <a:endParaRPr b="1">
              <a:latin typeface="Calibri"/>
              <a:ea typeface="Calibri"/>
              <a:cs typeface="Calibri"/>
              <a:sym typeface="Calibri"/>
            </a:endParaRPr>
          </a:p>
        </p:txBody>
      </p:sp>
      <p:pic>
        <p:nvPicPr>
          <p:cNvPr id="194" name="Google Shape;194;p27" title="IMG_7755.jpg"/>
          <p:cNvPicPr preferRelativeResize="0"/>
          <p:nvPr/>
        </p:nvPicPr>
        <p:blipFill>
          <a:blip r:embed="rId4">
            <a:alphaModFix/>
          </a:blip>
          <a:stretch>
            <a:fillRect/>
          </a:stretch>
        </p:blipFill>
        <p:spPr>
          <a:xfrm>
            <a:off x="4345175" y="158323"/>
            <a:ext cx="4407176" cy="4726452"/>
          </a:xfrm>
          <a:prstGeom prst="rect">
            <a:avLst/>
          </a:prstGeom>
          <a:noFill/>
          <a:ln>
            <a:noFill/>
          </a:ln>
        </p:spPr>
      </p:pic>
      <p:pic>
        <p:nvPicPr>
          <p:cNvPr id="195" name="Google Shape;195;p27" title="IMG_7756.jpg"/>
          <p:cNvPicPr preferRelativeResize="0"/>
          <p:nvPr/>
        </p:nvPicPr>
        <p:blipFill>
          <a:blip r:embed="rId5">
            <a:alphaModFix/>
          </a:blip>
          <a:stretch>
            <a:fillRect/>
          </a:stretch>
        </p:blipFill>
        <p:spPr>
          <a:xfrm>
            <a:off x="938250" y="1469600"/>
            <a:ext cx="2673475" cy="33478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28"/>
          <p:cNvPicPr preferRelativeResize="0"/>
          <p:nvPr/>
        </p:nvPicPr>
        <p:blipFill rotWithShape="1">
          <a:blip r:embed="rId3">
            <a:alphaModFix/>
          </a:blip>
          <a:srcRect b="0" l="0" r="0" t="0"/>
          <a:stretch/>
        </p:blipFill>
        <p:spPr>
          <a:xfrm>
            <a:off x="-231700" y="360800"/>
            <a:ext cx="4960702" cy="779400"/>
          </a:xfrm>
          <a:prstGeom prst="rect">
            <a:avLst/>
          </a:prstGeom>
          <a:noFill/>
          <a:ln>
            <a:noFill/>
          </a:ln>
        </p:spPr>
      </p:pic>
      <p:sp>
        <p:nvSpPr>
          <p:cNvPr id="201" name="Google Shape;201;p28"/>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Why do we need biodiversity? </a:t>
            </a:r>
            <a:endParaRPr b="1">
              <a:latin typeface="Calibri"/>
              <a:ea typeface="Calibri"/>
              <a:cs typeface="Calibri"/>
              <a:sym typeface="Calibri"/>
            </a:endParaRPr>
          </a:p>
        </p:txBody>
      </p:sp>
      <p:pic>
        <p:nvPicPr>
          <p:cNvPr id="202" name="Google Shape;202;p28"/>
          <p:cNvPicPr preferRelativeResize="0"/>
          <p:nvPr/>
        </p:nvPicPr>
        <p:blipFill>
          <a:blip r:embed="rId4">
            <a:alphaModFix/>
          </a:blip>
          <a:stretch>
            <a:fillRect/>
          </a:stretch>
        </p:blipFill>
        <p:spPr>
          <a:xfrm>
            <a:off x="1795900" y="1626425"/>
            <a:ext cx="6969336" cy="3698500"/>
          </a:xfrm>
          <a:prstGeom prst="rect">
            <a:avLst/>
          </a:prstGeom>
          <a:noFill/>
          <a:ln>
            <a:noFill/>
          </a:ln>
        </p:spPr>
      </p:pic>
      <p:sp>
        <p:nvSpPr>
          <p:cNvPr id="203" name="Google Shape;203;p28"/>
          <p:cNvSpPr txBox="1"/>
          <p:nvPr/>
        </p:nvSpPr>
        <p:spPr>
          <a:xfrm>
            <a:off x="1202175" y="1609800"/>
            <a:ext cx="1841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Calibri"/>
                <a:ea typeface="Calibri"/>
                <a:cs typeface="Calibri"/>
                <a:sym typeface="Calibri"/>
              </a:rPr>
              <a:t>Can help create new medicines </a:t>
            </a:r>
            <a:endParaRPr sz="1800">
              <a:latin typeface="Calibri"/>
              <a:ea typeface="Calibri"/>
              <a:cs typeface="Calibri"/>
              <a:sym typeface="Calibri"/>
            </a:endParaRPr>
          </a:p>
        </p:txBody>
      </p:sp>
      <p:sp>
        <p:nvSpPr>
          <p:cNvPr id="204" name="Google Shape;204;p28"/>
          <p:cNvSpPr txBox="1"/>
          <p:nvPr/>
        </p:nvSpPr>
        <p:spPr>
          <a:xfrm>
            <a:off x="3651300" y="3260125"/>
            <a:ext cx="1841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Calibri"/>
                <a:ea typeface="Calibri"/>
                <a:cs typeface="Calibri"/>
                <a:sym typeface="Calibri"/>
              </a:rPr>
              <a:t>Help to feed us</a:t>
            </a:r>
            <a:endParaRPr sz="1800">
              <a:latin typeface="Calibri"/>
              <a:ea typeface="Calibri"/>
              <a:cs typeface="Calibri"/>
              <a:sym typeface="Calibri"/>
            </a:endParaRPr>
          </a:p>
        </p:txBody>
      </p:sp>
      <p:sp>
        <p:nvSpPr>
          <p:cNvPr id="205" name="Google Shape;205;p28"/>
          <p:cNvSpPr txBox="1"/>
          <p:nvPr/>
        </p:nvSpPr>
        <p:spPr>
          <a:xfrm>
            <a:off x="6262975" y="1140200"/>
            <a:ext cx="18414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Calibri"/>
                <a:ea typeface="Calibri"/>
                <a:cs typeface="Calibri"/>
                <a:sym typeface="Calibri"/>
              </a:rPr>
              <a:t>And keep the weather balanced and the earth healthy! </a:t>
            </a:r>
            <a:endParaRPr sz="18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29"/>
          <p:cNvPicPr preferRelativeResize="0"/>
          <p:nvPr/>
        </p:nvPicPr>
        <p:blipFill rotWithShape="1">
          <a:blip r:embed="rId3">
            <a:alphaModFix/>
          </a:blip>
          <a:srcRect b="0" l="0" r="0" t="0"/>
          <a:stretch/>
        </p:blipFill>
        <p:spPr>
          <a:xfrm>
            <a:off x="-231700" y="360800"/>
            <a:ext cx="4265001" cy="779400"/>
          </a:xfrm>
          <a:prstGeom prst="rect">
            <a:avLst/>
          </a:prstGeom>
          <a:noFill/>
          <a:ln>
            <a:noFill/>
          </a:ln>
        </p:spPr>
      </p:pic>
      <p:sp>
        <p:nvSpPr>
          <p:cNvPr id="211" name="Google Shape;211;p29"/>
          <p:cNvSpPr txBox="1"/>
          <p:nvPr>
            <p:ph type="title"/>
          </p:nvPr>
        </p:nvSpPr>
        <p:spPr>
          <a:xfrm>
            <a:off x="311700" y="445025"/>
            <a:ext cx="35529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An indigenous future</a:t>
            </a:r>
            <a:endParaRPr b="1">
              <a:latin typeface="Calibri"/>
              <a:ea typeface="Calibri"/>
              <a:cs typeface="Calibri"/>
              <a:sym typeface="Calibri"/>
            </a:endParaRPr>
          </a:p>
        </p:txBody>
      </p:sp>
      <p:pic>
        <p:nvPicPr>
          <p:cNvPr id="212" name="Google Shape;212;p29"/>
          <p:cNvPicPr preferRelativeResize="0"/>
          <p:nvPr/>
        </p:nvPicPr>
        <p:blipFill>
          <a:blip r:embed="rId4">
            <a:alphaModFix/>
          </a:blip>
          <a:stretch>
            <a:fillRect/>
          </a:stretch>
        </p:blipFill>
        <p:spPr>
          <a:xfrm>
            <a:off x="2720700" y="1157600"/>
            <a:ext cx="5909023" cy="3294970"/>
          </a:xfrm>
          <a:prstGeom prst="rect">
            <a:avLst/>
          </a:prstGeom>
          <a:noFill/>
          <a:ln>
            <a:noFill/>
          </a:ln>
        </p:spPr>
      </p:pic>
      <p:sp>
        <p:nvSpPr>
          <p:cNvPr id="213" name="Google Shape;213;p29"/>
          <p:cNvSpPr txBox="1"/>
          <p:nvPr/>
        </p:nvSpPr>
        <p:spPr>
          <a:xfrm>
            <a:off x="311700" y="1367100"/>
            <a:ext cx="24090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Calibri"/>
                <a:ea typeface="Calibri"/>
                <a:cs typeface="Calibri"/>
                <a:sym typeface="Calibri"/>
              </a:rPr>
              <a:t>Indigenous people only own and </a:t>
            </a:r>
            <a:r>
              <a:rPr b="1" lang="en" sz="1800">
                <a:latin typeface="Calibri"/>
                <a:ea typeface="Calibri"/>
                <a:cs typeface="Calibri"/>
                <a:sym typeface="Calibri"/>
              </a:rPr>
              <a:t>use</a:t>
            </a:r>
            <a:r>
              <a:rPr lang="en" sz="1800">
                <a:latin typeface="Calibri"/>
                <a:ea typeface="Calibri"/>
                <a:cs typeface="Calibri"/>
                <a:sym typeface="Calibri"/>
              </a:rPr>
              <a:t> </a:t>
            </a:r>
            <a:r>
              <a:rPr b="1" lang="en" sz="1800">
                <a:latin typeface="Calibri"/>
                <a:ea typeface="Calibri"/>
                <a:cs typeface="Calibri"/>
                <a:sym typeface="Calibri"/>
              </a:rPr>
              <a:t>25%</a:t>
            </a:r>
            <a:r>
              <a:rPr lang="en" sz="1800">
                <a:latin typeface="Calibri"/>
                <a:ea typeface="Calibri"/>
                <a:cs typeface="Calibri"/>
                <a:sym typeface="Calibri"/>
              </a:rPr>
              <a:t> of the world’s land but they </a:t>
            </a:r>
            <a:r>
              <a:rPr b="1" lang="en" sz="1800">
                <a:latin typeface="Calibri"/>
                <a:ea typeface="Calibri"/>
                <a:cs typeface="Calibri"/>
                <a:sym typeface="Calibri"/>
              </a:rPr>
              <a:t>protect 80%</a:t>
            </a:r>
            <a:r>
              <a:rPr lang="en" sz="1800">
                <a:latin typeface="Calibri"/>
                <a:ea typeface="Calibri"/>
                <a:cs typeface="Calibri"/>
                <a:sym typeface="Calibri"/>
              </a:rPr>
              <a:t> of the world’s biodiversity!</a:t>
            </a:r>
            <a:endParaRPr sz="18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19" name="Google Shape;219;p30"/>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220" name="Google Shape;220;p30"/>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We all have an impact</a:t>
            </a:r>
            <a:endParaRPr b="1">
              <a:latin typeface="Calibri"/>
              <a:ea typeface="Calibri"/>
              <a:cs typeface="Calibri"/>
              <a:sym typeface="Calibri"/>
            </a:endParaRPr>
          </a:p>
        </p:txBody>
      </p:sp>
      <p:pic>
        <p:nvPicPr>
          <p:cNvPr id="221" name="Google Shape;221;p30"/>
          <p:cNvPicPr preferRelativeResize="0"/>
          <p:nvPr/>
        </p:nvPicPr>
        <p:blipFill>
          <a:blip r:embed="rId4">
            <a:alphaModFix/>
          </a:blip>
          <a:stretch>
            <a:fillRect/>
          </a:stretch>
        </p:blipFill>
        <p:spPr>
          <a:xfrm>
            <a:off x="729363" y="1499725"/>
            <a:ext cx="1650949" cy="3110502"/>
          </a:xfrm>
          <a:prstGeom prst="rect">
            <a:avLst/>
          </a:prstGeom>
          <a:noFill/>
          <a:ln>
            <a:noFill/>
          </a:ln>
        </p:spPr>
      </p:pic>
      <p:pic>
        <p:nvPicPr>
          <p:cNvPr descr="A picture containing shirt, room  Description automatically generated" id="222" name="Google Shape;222;p30"/>
          <p:cNvPicPr preferRelativeResize="0"/>
          <p:nvPr/>
        </p:nvPicPr>
        <p:blipFill rotWithShape="1">
          <a:blip r:embed="rId5">
            <a:alphaModFix/>
          </a:blip>
          <a:srcRect b="12982" l="80104" r="0" t="19713"/>
          <a:stretch/>
        </p:blipFill>
        <p:spPr>
          <a:xfrm>
            <a:off x="2631525" y="1140200"/>
            <a:ext cx="1940425" cy="3519801"/>
          </a:xfrm>
          <a:prstGeom prst="rect">
            <a:avLst/>
          </a:prstGeom>
          <a:noFill/>
          <a:ln>
            <a:noFill/>
          </a:ln>
        </p:spPr>
      </p:pic>
      <p:pic>
        <p:nvPicPr>
          <p:cNvPr descr="A picture containing shirt, room  Description automatically generated" id="223" name="Google Shape;223;p30"/>
          <p:cNvPicPr preferRelativeResize="0"/>
          <p:nvPr/>
        </p:nvPicPr>
        <p:blipFill rotWithShape="1">
          <a:blip r:embed="rId5">
            <a:alphaModFix/>
          </a:blip>
          <a:srcRect b="0" l="60621" r="19730" t="33199"/>
          <a:stretch/>
        </p:blipFill>
        <p:spPr>
          <a:xfrm>
            <a:off x="7256525" y="1960075"/>
            <a:ext cx="1362323" cy="2483475"/>
          </a:xfrm>
          <a:prstGeom prst="rect">
            <a:avLst/>
          </a:prstGeom>
          <a:noFill/>
          <a:ln>
            <a:noFill/>
          </a:ln>
        </p:spPr>
      </p:pic>
      <p:sp>
        <p:nvSpPr>
          <p:cNvPr id="224" name="Google Shape;224;p30"/>
          <p:cNvSpPr txBox="1"/>
          <p:nvPr/>
        </p:nvSpPr>
        <p:spPr>
          <a:xfrm>
            <a:off x="619196" y="4610225"/>
            <a:ext cx="1761000" cy="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Calibri"/>
                <a:ea typeface="Calibri"/>
                <a:cs typeface="Calibri"/>
                <a:sym typeface="Calibri"/>
              </a:rPr>
              <a:t>Habitat destruction </a:t>
            </a:r>
            <a:endParaRPr sz="1500">
              <a:solidFill>
                <a:schemeClr val="dk1"/>
              </a:solidFill>
              <a:latin typeface="Calibri"/>
              <a:ea typeface="Calibri"/>
              <a:cs typeface="Calibri"/>
              <a:sym typeface="Calibri"/>
            </a:endParaRPr>
          </a:p>
        </p:txBody>
      </p:sp>
      <p:sp>
        <p:nvSpPr>
          <p:cNvPr id="225" name="Google Shape;225;p30"/>
          <p:cNvSpPr txBox="1"/>
          <p:nvPr/>
        </p:nvSpPr>
        <p:spPr>
          <a:xfrm>
            <a:off x="2949258" y="4610225"/>
            <a:ext cx="1761000" cy="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Calibri"/>
                <a:ea typeface="Calibri"/>
                <a:cs typeface="Calibri"/>
                <a:sym typeface="Calibri"/>
              </a:rPr>
              <a:t>Overconsumption </a:t>
            </a:r>
            <a:endParaRPr sz="1500">
              <a:solidFill>
                <a:schemeClr val="dk1"/>
              </a:solidFill>
              <a:latin typeface="Calibri"/>
              <a:ea typeface="Calibri"/>
              <a:cs typeface="Calibri"/>
              <a:sym typeface="Calibri"/>
            </a:endParaRPr>
          </a:p>
        </p:txBody>
      </p:sp>
      <p:sp>
        <p:nvSpPr>
          <p:cNvPr id="226" name="Google Shape;226;p30"/>
          <p:cNvSpPr txBox="1"/>
          <p:nvPr/>
        </p:nvSpPr>
        <p:spPr>
          <a:xfrm>
            <a:off x="5279233" y="4610225"/>
            <a:ext cx="1761000" cy="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Calibri"/>
                <a:ea typeface="Calibri"/>
                <a:cs typeface="Calibri"/>
                <a:sym typeface="Calibri"/>
              </a:rPr>
              <a:t>Chemical</a:t>
            </a:r>
            <a:r>
              <a:rPr lang="en" sz="1500">
                <a:solidFill>
                  <a:schemeClr val="dk1"/>
                </a:solidFill>
                <a:latin typeface="Calibri"/>
                <a:ea typeface="Calibri"/>
                <a:cs typeface="Calibri"/>
                <a:sym typeface="Calibri"/>
              </a:rPr>
              <a:t> use </a:t>
            </a:r>
            <a:endParaRPr sz="1500">
              <a:solidFill>
                <a:schemeClr val="dk1"/>
              </a:solidFill>
              <a:latin typeface="Calibri"/>
              <a:ea typeface="Calibri"/>
              <a:cs typeface="Calibri"/>
              <a:sym typeface="Calibri"/>
            </a:endParaRPr>
          </a:p>
        </p:txBody>
      </p:sp>
      <p:sp>
        <p:nvSpPr>
          <p:cNvPr id="227" name="Google Shape;227;p30"/>
          <p:cNvSpPr txBox="1"/>
          <p:nvPr/>
        </p:nvSpPr>
        <p:spPr>
          <a:xfrm>
            <a:off x="7256521" y="4610225"/>
            <a:ext cx="1761000" cy="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Calibri"/>
                <a:ea typeface="Calibri"/>
                <a:cs typeface="Calibri"/>
                <a:sym typeface="Calibri"/>
              </a:rPr>
              <a:t>Climate change</a:t>
            </a:r>
            <a:endParaRPr sz="1500">
              <a:solidFill>
                <a:schemeClr val="dk1"/>
              </a:solidFill>
              <a:latin typeface="Calibri"/>
              <a:ea typeface="Calibri"/>
              <a:cs typeface="Calibri"/>
              <a:sym typeface="Calibri"/>
            </a:endParaRPr>
          </a:p>
        </p:txBody>
      </p:sp>
      <p:pic>
        <p:nvPicPr>
          <p:cNvPr id="228" name="Google Shape;228;p30"/>
          <p:cNvPicPr preferRelativeResize="0"/>
          <p:nvPr/>
        </p:nvPicPr>
        <p:blipFill rotWithShape="1">
          <a:blip r:embed="rId6">
            <a:alphaModFix/>
          </a:blip>
          <a:srcRect b="22373" l="3336" r="66272" t="61884"/>
          <a:stretch/>
        </p:blipFill>
        <p:spPr>
          <a:xfrm>
            <a:off x="4679475" y="3413275"/>
            <a:ext cx="2469525" cy="904452"/>
          </a:xfrm>
          <a:prstGeom prst="rect">
            <a:avLst/>
          </a:prstGeom>
          <a:noFill/>
          <a:ln>
            <a:noFill/>
          </a:ln>
        </p:spPr>
      </p:pic>
      <p:pic>
        <p:nvPicPr>
          <p:cNvPr id="229" name="Google Shape;229;p30"/>
          <p:cNvPicPr preferRelativeResize="0"/>
          <p:nvPr/>
        </p:nvPicPr>
        <p:blipFill rotWithShape="1">
          <a:blip r:embed="rId6">
            <a:alphaModFix/>
          </a:blip>
          <a:srcRect b="59333" l="64114" r="5494" t="11183"/>
          <a:stretch/>
        </p:blipFill>
        <p:spPr>
          <a:xfrm>
            <a:off x="4679474" y="1426800"/>
            <a:ext cx="2469525" cy="169397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35" name="Google Shape;235;p31"/>
          <p:cNvPicPr preferRelativeResize="0"/>
          <p:nvPr/>
        </p:nvPicPr>
        <p:blipFill rotWithShape="1">
          <a:blip r:embed="rId3">
            <a:alphaModFix/>
          </a:blip>
          <a:srcRect b="0" l="0" r="0" t="0"/>
          <a:stretch/>
        </p:blipFill>
        <p:spPr>
          <a:xfrm>
            <a:off x="-231700" y="360800"/>
            <a:ext cx="5695501" cy="779400"/>
          </a:xfrm>
          <a:prstGeom prst="rect">
            <a:avLst/>
          </a:prstGeom>
          <a:noFill/>
          <a:ln>
            <a:noFill/>
          </a:ln>
        </p:spPr>
      </p:pic>
      <p:sp>
        <p:nvSpPr>
          <p:cNvPr id="236" name="Google Shape;236;p31"/>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237" name="Google Shape;237;p31"/>
          <p:cNvPicPr preferRelativeResize="0"/>
          <p:nvPr/>
        </p:nvPicPr>
        <p:blipFill>
          <a:blip r:embed="rId4">
            <a:alphaModFix/>
          </a:blip>
          <a:stretch>
            <a:fillRect/>
          </a:stretch>
        </p:blipFill>
        <p:spPr>
          <a:xfrm>
            <a:off x="311700" y="1017725"/>
            <a:ext cx="8452700" cy="4226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32"/>
          <p:cNvPicPr preferRelativeResize="0"/>
          <p:nvPr/>
        </p:nvPicPr>
        <p:blipFill>
          <a:blip r:embed="rId3">
            <a:alphaModFix/>
          </a:blip>
          <a:stretch>
            <a:fillRect/>
          </a:stretch>
        </p:blipFill>
        <p:spPr>
          <a:xfrm>
            <a:off x="0" y="0"/>
            <a:ext cx="9144000" cy="514289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5"/>
          <p:cNvPicPr preferRelativeResize="0"/>
          <p:nvPr/>
        </p:nvPicPr>
        <p:blipFill rotWithShape="1">
          <a:blip r:embed="rId3">
            <a:alphaModFix/>
          </a:blip>
          <a:srcRect b="0" l="0" r="18447" t="50519"/>
          <a:stretch/>
        </p:blipFill>
        <p:spPr>
          <a:xfrm flipH="1">
            <a:off x="528599" y="519850"/>
            <a:ext cx="8477491" cy="5143501"/>
          </a:xfrm>
          <a:prstGeom prst="rect">
            <a:avLst/>
          </a:prstGeom>
          <a:noFill/>
          <a:ln>
            <a:noFill/>
          </a:ln>
        </p:spPr>
      </p:pic>
      <p:pic>
        <p:nvPicPr>
          <p:cNvPr id="70" name="Google Shape;70;p15"/>
          <p:cNvPicPr preferRelativeResize="0"/>
          <p:nvPr/>
        </p:nvPicPr>
        <p:blipFill rotWithShape="1">
          <a:blip r:embed="rId3">
            <a:alphaModFix/>
          </a:blip>
          <a:srcRect b="53642" l="53449" r="11113" t="8918"/>
          <a:stretch/>
        </p:blipFill>
        <p:spPr>
          <a:xfrm flipH="1">
            <a:off x="428600" y="1032050"/>
            <a:ext cx="2329201" cy="2460800"/>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848" y="252650"/>
            <a:ext cx="4921551"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a wonderful world!</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p33"/>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248" name="Google Shape;248;p33"/>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sustainability?</a:t>
            </a:r>
            <a:endParaRPr b="1">
              <a:latin typeface="Calibri"/>
              <a:ea typeface="Calibri"/>
              <a:cs typeface="Calibri"/>
              <a:sym typeface="Calibri"/>
            </a:endParaRPr>
          </a:p>
        </p:txBody>
      </p:sp>
      <p:pic>
        <p:nvPicPr>
          <p:cNvPr id="249" name="Google Shape;249;p33"/>
          <p:cNvPicPr preferRelativeResize="0"/>
          <p:nvPr/>
        </p:nvPicPr>
        <p:blipFill rotWithShape="1">
          <a:blip r:embed="rId4">
            <a:alphaModFix/>
          </a:blip>
          <a:srcRect b="52847" l="28584" r="12588" t="0"/>
          <a:stretch/>
        </p:blipFill>
        <p:spPr>
          <a:xfrm>
            <a:off x="1065250" y="1140200"/>
            <a:ext cx="4788859" cy="3838249"/>
          </a:xfrm>
          <a:prstGeom prst="rect">
            <a:avLst/>
          </a:prstGeom>
          <a:noFill/>
          <a:ln>
            <a:noFill/>
          </a:ln>
        </p:spPr>
      </p:pic>
      <p:pic>
        <p:nvPicPr>
          <p:cNvPr id="250" name="Google Shape;250;p33"/>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4"/>
          <p:cNvSpPr txBox="1"/>
          <p:nvPr>
            <p:ph type="title"/>
          </p:nvPr>
        </p:nvSpPr>
        <p:spPr>
          <a:xfrm>
            <a:off x="521700" y="1419325"/>
            <a:ext cx="2785800" cy="1041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120">
                <a:latin typeface="Calibri"/>
                <a:ea typeface="Calibri"/>
                <a:cs typeface="Calibri"/>
                <a:sym typeface="Calibri"/>
              </a:rPr>
              <a:t>Have you heard of the word </a:t>
            </a:r>
            <a:r>
              <a:rPr b="1" lang="en" sz="2120">
                <a:latin typeface="Calibri"/>
                <a:ea typeface="Calibri"/>
                <a:cs typeface="Calibri"/>
                <a:sym typeface="Calibri"/>
              </a:rPr>
              <a:t>regenerative</a:t>
            </a:r>
            <a:r>
              <a:rPr lang="en" sz="2120">
                <a:latin typeface="Calibri"/>
                <a:ea typeface="Calibri"/>
                <a:cs typeface="Calibri"/>
                <a:sym typeface="Calibri"/>
              </a:rPr>
              <a:t>?</a:t>
            </a:r>
            <a:endParaRPr sz="2120">
              <a:latin typeface="Calibri"/>
              <a:ea typeface="Calibri"/>
              <a:cs typeface="Calibri"/>
              <a:sym typeface="Calibri"/>
            </a:endParaRPr>
          </a:p>
        </p:txBody>
      </p:sp>
      <p:sp>
        <p:nvSpPr>
          <p:cNvPr id="256" name="Google Shape;256;p34"/>
          <p:cNvSpPr txBox="1"/>
          <p:nvPr>
            <p:ph idx="1" type="body"/>
          </p:nvPr>
        </p:nvSpPr>
        <p:spPr>
          <a:xfrm>
            <a:off x="5983500" y="2688950"/>
            <a:ext cx="2848800" cy="231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It isn’t enough to just keep things the same. </a:t>
            </a:r>
            <a:endParaRPr>
              <a:solidFill>
                <a:schemeClr val="dk1"/>
              </a:solidFill>
              <a:latin typeface="Calibri"/>
              <a:ea typeface="Calibri"/>
              <a:cs typeface="Calibri"/>
              <a:sym typeface="Calibri"/>
            </a:endParaRPr>
          </a:p>
          <a:p>
            <a:pPr indent="0" lvl="0" marL="0" rtl="0" algn="l">
              <a:spcBef>
                <a:spcPts val="1200"/>
              </a:spcBef>
              <a:spcAft>
                <a:spcPts val="1200"/>
              </a:spcAft>
              <a:buNone/>
            </a:pPr>
            <a:r>
              <a:rPr lang="en">
                <a:solidFill>
                  <a:schemeClr val="dk1"/>
                </a:solidFill>
                <a:latin typeface="Calibri"/>
                <a:ea typeface="Calibri"/>
                <a:cs typeface="Calibri"/>
                <a:sym typeface="Calibri"/>
              </a:rPr>
              <a:t>We need to </a:t>
            </a:r>
            <a:r>
              <a:rPr b="1" lang="en">
                <a:solidFill>
                  <a:schemeClr val="dk1"/>
                </a:solidFill>
                <a:latin typeface="Calibri"/>
                <a:ea typeface="Calibri"/>
                <a:cs typeface="Calibri"/>
                <a:sym typeface="Calibri"/>
              </a:rPr>
              <a:t>improve</a:t>
            </a:r>
            <a:r>
              <a:rPr lang="en">
                <a:solidFill>
                  <a:schemeClr val="dk1"/>
                </a:solidFill>
                <a:latin typeface="Calibri"/>
                <a:ea typeface="Calibri"/>
                <a:cs typeface="Calibri"/>
                <a:sym typeface="Calibri"/>
              </a:rPr>
              <a:t> the health of our planet and </a:t>
            </a:r>
            <a:r>
              <a:rPr b="1" lang="en">
                <a:solidFill>
                  <a:schemeClr val="dk1"/>
                </a:solidFill>
                <a:latin typeface="Calibri"/>
                <a:ea typeface="Calibri"/>
                <a:cs typeface="Calibri"/>
                <a:sym typeface="Calibri"/>
              </a:rPr>
              <a:t>give back</a:t>
            </a:r>
            <a:r>
              <a:rPr lang="en">
                <a:solidFill>
                  <a:schemeClr val="dk1"/>
                </a:solidFill>
                <a:latin typeface="Calibri"/>
                <a:ea typeface="Calibri"/>
                <a:cs typeface="Calibri"/>
                <a:sym typeface="Calibri"/>
              </a:rPr>
              <a:t> to the earth!</a:t>
            </a:r>
            <a:endParaRPr>
              <a:solidFill>
                <a:schemeClr val="dk1"/>
              </a:solidFill>
              <a:latin typeface="Calibri"/>
              <a:ea typeface="Calibri"/>
              <a:cs typeface="Calibri"/>
              <a:sym typeface="Calibri"/>
            </a:endParaRPr>
          </a:p>
        </p:txBody>
      </p:sp>
      <p:pic>
        <p:nvPicPr>
          <p:cNvPr id="257" name="Google Shape;257;p34"/>
          <p:cNvPicPr preferRelativeResize="0"/>
          <p:nvPr/>
        </p:nvPicPr>
        <p:blipFill rotWithShape="1">
          <a:blip r:embed="rId3">
            <a:alphaModFix/>
          </a:blip>
          <a:srcRect b="0" l="0" r="0" t="0"/>
          <a:stretch/>
        </p:blipFill>
        <p:spPr>
          <a:xfrm>
            <a:off x="-218675" y="306750"/>
            <a:ext cx="3591249" cy="779400"/>
          </a:xfrm>
          <a:prstGeom prst="rect">
            <a:avLst/>
          </a:prstGeom>
          <a:noFill/>
          <a:ln>
            <a:noFill/>
          </a:ln>
        </p:spPr>
      </p:pic>
      <p:sp>
        <p:nvSpPr>
          <p:cNvPr id="258" name="Google Shape;258;p34"/>
          <p:cNvSpPr txBox="1"/>
          <p:nvPr>
            <p:ph type="title"/>
          </p:nvPr>
        </p:nvSpPr>
        <p:spPr>
          <a:xfrm>
            <a:off x="311700" y="375150"/>
            <a:ext cx="2848800" cy="6426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Can you go further?</a:t>
            </a:r>
            <a:endParaRPr b="1">
              <a:latin typeface="Calibri"/>
              <a:ea typeface="Calibri"/>
              <a:cs typeface="Calibri"/>
              <a:sym typeface="Calibri"/>
            </a:endParaRPr>
          </a:p>
        </p:txBody>
      </p:sp>
      <p:pic>
        <p:nvPicPr>
          <p:cNvPr id="259" name="Google Shape;259;p34" title="kelp.png"/>
          <p:cNvPicPr preferRelativeResize="0"/>
          <p:nvPr/>
        </p:nvPicPr>
        <p:blipFill>
          <a:blip r:embed="rId4">
            <a:alphaModFix/>
          </a:blip>
          <a:stretch>
            <a:fillRect/>
          </a:stretch>
        </p:blipFill>
        <p:spPr>
          <a:xfrm>
            <a:off x="3307500" y="375150"/>
            <a:ext cx="2220802" cy="4393199"/>
          </a:xfrm>
          <a:prstGeom prst="rect">
            <a:avLst/>
          </a:prstGeom>
          <a:noFill/>
          <a:ln>
            <a:noFill/>
          </a:ln>
        </p:spPr>
      </p:pic>
      <p:pic>
        <p:nvPicPr>
          <p:cNvPr id="260" name="Google Shape;260;p34" title="make-future-better.png"/>
          <p:cNvPicPr preferRelativeResize="0"/>
          <p:nvPr/>
        </p:nvPicPr>
        <p:blipFill>
          <a:blip r:embed="rId5">
            <a:alphaModFix/>
          </a:blip>
          <a:stretch>
            <a:fillRect/>
          </a:stretch>
        </p:blipFill>
        <p:spPr>
          <a:xfrm>
            <a:off x="6611225" y="360800"/>
            <a:ext cx="1191086" cy="2210949"/>
          </a:xfrm>
          <a:prstGeom prst="rect">
            <a:avLst/>
          </a:prstGeom>
          <a:noFill/>
          <a:ln>
            <a:noFill/>
          </a:ln>
        </p:spPr>
      </p:pic>
      <p:pic>
        <p:nvPicPr>
          <p:cNvPr id="261" name="Google Shape;261;p34" title="CRIN world.png"/>
          <p:cNvPicPr preferRelativeResize="0"/>
          <p:nvPr/>
        </p:nvPicPr>
        <p:blipFill>
          <a:blip r:embed="rId6">
            <a:alphaModFix/>
          </a:blip>
          <a:stretch>
            <a:fillRect/>
          </a:stretch>
        </p:blipFill>
        <p:spPr>
          <a:xfrm>
            <a:off x="404300" y="2460925"/>
            <a:ext cx="2448009" cy="237777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id="266" name="Google Shape;266;p35"/>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267" name="Google Shape;267;p35"/>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Power to the people</a:t>
            </a:r>
            <a:endParaRPr b="1">
              <a:latin typeface="Calibri"/>
              <a:ea typeface="Calibri"/>
              <a:cs typeface="Calibri"/>
              <a:sym typeface="Calibri"/>
            </a:endParaRPr>
          </a:p>
        </p:txBody>
      </p:sp>
      <p:pic>
        <p:nvPicPr>
          <p:cNvPr id="268" name="Google Shape;268;p35"/>
          <p:cNvPicPr preferRelativeResize="0"/>
          <p:nvPr/>
        </p:nvPicPr>
        <p:blipFill>
          <a:blip r:embed="rId4">
            <a:alphaModFix/>
          </a:blip>
          <a:stretch>
            <a:fillRect/>
          </a:stretch>
        </p:blipFill>
        <p:spPr>
          <a:xfrm>
            <a:off x="943700" y="1360825"/>
            <a:ext cx="3285592" cy="3521126"/>
          </a:xfrm>
          <a:prstGeom prst="rect">
            <a:avLst/>
          </a:prstGeom>
          <a:noFill/>
          <a:ln>
            <a:noFill/>
          </a:ln>
        </p:spPr>
      </p:pic>
      <p:pic>
        <p:nvPicPr>
          <p:cNvPr id="269" name="Google Shape;269;p35"/>
          <p:cNvPicPr preferRelativeResize="0"/>
          <p:nvPr/>
        </p:nvPicPr>
        <p:blipFill>
          <a:blip r:embed="rId5">
            <a:alphaModFix/>
          </a:blip>
          <a:stretch>
            <a:fillRect/>
          </a:stretch>
        </p:blipFill>
        <p:spPr>
          <a:xfrm>
            <a:off x="4675034" y="2470825"/>
            <a:ext cx="1472009" cy="2067774"/>
          </a:xfrm>
          <a:prstGeom prst="rect">
            <a:avLst/>
          </a:prstGeom>
          <a:noFill/>
          <a:ln>
            <a:noFill/>
          </a:ln>
        </p:spPr>
      </p:pic>
      <p:pic>
        <p:nvPicPr>
          <p:cNvPr id="270" name="Google Shape;270;p35"/>
          <p:cNvPicPr preferRelativeResize="0"/>
          <p:nvPr/>
        </p:nvPicPr>
        <p:blipFill>
          <a:blip r:embed="rId6">
            <a:alphaModFix/>
          </a:blip>
          <a:stretch>
            <a:fillRect/>
          </a:stretch>
        </p:blipFill>
        <p:spPr>
          <a:xfrm>
            <a:off x="6592781" y="2571750"/>
            <a:ext cx="2426119" cy="2024076"/>
          </a:xfrm>
          <a:prstGeom prst="rect">
            <a:avLst/>
          </a:prstGeom>
          <a:noFill/>
          <a:ln>
            <a:noFill/>
          </a:ln>
        </p:spPr>
      </p:pic>
      <p:pic>
        <p:nvPicPr>
          <p:cNvPr id="271" name="Google Shape;271;p35"/>
          <p:cNvPicPr preferRelativeResize="0"/>
          <p:nvPr/>
        </p:nvPicPr>
        <p:blipFill>
          <a:blip r:embed="rId7">
            <a:alphaModFix/>
          </a:blip>
          <a:stretch>
            <a:fillRect/>
          </a:stretch>
        </p:blipFill>
        <p:spPr>
          <a:xfrm>
            <a:off x="5726440" y="177350"/>
            <a:ext cx="1607000" cy="23944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6"/>
          <p:cNvSpPr/>
          <p:nvPr/>
        </p:nvSpPr>
        <p:spPr>
          <a:xfrm>
            <a:off x="2502450" y="2356200"/>
            <a:ext cx="37461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7" name="Google Shape;277;p36"/>
          <p:cNvPicPr preferRelativeResize="0"/>
          <p:nvPr/>
        </p:nvPicPr>
        <p:blipFill rotWithShape="1">
          <a:blip r:embed="rId3">
            <a:alphaModFix/>
          </a:blip>
          <a:srcRect b="27171" l="0" r="0" t="54803"/>
          <a:stretch/>
        </p:blipFill>
        <p:spPr>
          <a:xfrm>
            <a:off x="339100" y="2930065"/>
            <a:ext cx="8263726" cy="1489536"/>
          </a:xfrm>
          <a:prstGeom prst="rect">
            <a:avLst/>
          </a:prstGeom>
          <a:noFill/>
          <a:ln>
            <a:noFill/>
          </a:ln>
        </p:spPr>
      </p:pic>
      <p:sp>
        <p:nvSpPr>
          <p:cNvPr id="278" name="Google Shape;278;p36"/>
          <p:cNvSpPr/>
          <p:nvPr/>
        </p:nvSpPr>
        <p:spPr>
          <a:xfrm>
            <a:off x="3879450" y="4120700"/>
            <a:ext cx="25392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36"/>
          <p:cNvSpPr/>
          <p:nvPr/>
        </p:nvSpPr>
        <p:spPr>
          <a:xfrm>
            <a:off x="6418725" y="3133175"/>
            <a:ext cx="16320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0" name="Google Shape;280;p36"/>
          <p:cNvPicPr preferRelativeResize="0"/>
          <p:nvPr/>
        </p:nvPicPr>
        <p:blipFill rotWithShape="1">
          <a:blip r:embed="rId4">
            <a:alphaModFix/>
          </a:blip>
          <a:srcRect b="0" l="0" r="0" t="0"/>
          <a:stretch/>
        </p:blipFill>
        <p:spPr>
          <a:xfrm>
            <a:off x="-203200" y="341675"/>
            <a:ext cx="3003400" cy="779400"/>
          </a:xfrm>
          <a:prstGeom prst="rect">
            <a:avLst/>
          </a:prstGeom>
          <a:noFill/>
          <a:ln>
            <a:noFill/>
          </a:ln>
        </p:spPr>
      </p:pic>
      <p:sp>
        <p:nvSpPr>
          <p:cNvPr id="281" name="Google Shape;281;p3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On the move</a:t>
            </a:r>
            <a:endParaRPr b="1">
              <a:latin typeface="Calibri"/>
              <a:ea typeface="Calibri"/>
              <a:cs typeface="Calibri"/>
              <a:sym typeface="Calibri"/>
            </a:endParaRPr>
          </a:p>
        </p:txBody>
      </p:sp>
      <p:sp>
        <p:nvSpPr>
          <p:cNvPr id="282" name="Google Shape;282;p36"/>
          <p:cNvSpPr txBox="1"/>
          <p:nvPr/>
        </p:nvSpPr>
        <p:spPr>
          <a:xfrm>
            <a:off x="-11009675" y="2277825"/>
            <a:ext cx="14925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a:solidFill>
                  <a:schemeClr val="dk1"/>
                </a:solidFill>
              </a:rPr>
              <a:t>Visit family or friends </a:t>
            </a:r>
            <a:endParaRPr/>
          </a:p>
        </p:txBody>
      </p:sp>
      <p:pic>
        <p:nvPicPr>
          <p:cNvPr id="283" name="Google Shape;283;p36"/>
          <p:cNvPicPr preferRelativeResize="0"/>
          <p:nvPr/>
        </p:nvPicPr>
        <p:blipFill>
          <a:blip r:embed="rId5">
            <a:alphaModFix/>
          </a:blip>
          <a:stretch>
            <a:fillRect/>
          </a:stretch>
        </p:blipFill>
        <p:spPr>
          <a:xfrm>
            <a:off x="388775" y="575550"/>
            <a:ext cx="8366449" cy="4183224"/>
          </a:xfrm>
          <a:prstGeom prst="rect">
            <a:avLst/>
          </a:prstGeom>
          <a:noFill/>
          <a:ln>
            <a:noFill/>
          </a:ln>
        </p:spPr>
      </p:pic>
      <p:sp>
        <p:nvSpPr>
          <p:cNvPr id="284" name="Google Shape;284;p36"/>
          <p:cNvSpPr txBox="1"/>
          <p:nvPr/>
        </p:nvSpPr>
        <p:spPr>
          <a:xfrm>
            <a:off x="6418725" y="3087113"/>
            <a:ext cx="2038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Vehicle fumes are a major source of pollution</a:t>
            </a:r>
            <a:endParaRPr sz="700">
              <a:latin typeface="Calibri"/>
              <a:ea typeface="Calibri"/>
              <a:cs typeface="Calibri"/>
              <a:sym typeface="Calibri"/>
            </a:endParaRPr>
          </a:p>
        </p:txBody>
      </p:sp>
      <p:sp>
        <p:nvSpPr>
          <p:cNvPr id="285" name="Google Shape;285;p36"/>
          <p:cNvSpPr txBox="1"/>
          <p:nvPr/>
        </p:nvSpPr>
        <p:spPr>
          <a:xfrm>
            <a:off x="3883575" y="4065600"/>
            <a:ext cx="2623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Cycling is three times faster than walking</a:t>
            </a:r>
            <a:endParaRPr sz="700">
              <a:latin typeface="Calibri"/>
              <a:ea typeface="Calibri"/>
              <a:cs typeface="Calibri"/>
              <a:sym typeface="Calibri"/>
            </a:endParaRPr>
          </a:p>
        </p:txBody>
      </p:sp>
      <p:sp>
        <p:nvSpPr>
          <p:cNvPr id="286" name="Google Shape;286;p36"/>
          <p:cNvSpPr txBox="1"/>
          <p:nvPr/>
        </p:nvSpPr>
        <p:spPr>
          <a:xfrm>
            <a:off x="2502450" y="2277825"/>
            <a:ext cx="4193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Trains carry more passengers than any other type of transport</a:t>
            </a:r>
            <a:endParaRPr sz="700">
              <a:latin typeface="Calibri"/>
              <a:ea typeface="Calibri"/>
              <a:cs typeface="Calibri"/>
              <a:sym typeface="Calibri"/>
            </a:endParaRPr>
          </a:p>
        </p:txBody>
      </p:sp>
      <p:sp>
        <p:nvSpPr>
          <p:cNvPr id="287" name="Google Shape;287;p36"/>
          <p:cNvSpPr/>
          <p:nvPr/>
        </p:nvSpPr>
        <p:spPr>
          <a:xfrm>
            <a:off x="5520450" y="412950"/>
            <a:ext cx="1632000" cy="6480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6"/>
          <p:cNvSpPr txBox="1"/>
          <p:nvPr/>
        </p:nvSpPr>
        <p:spPr>
          <a:xfrm>
            <a:off x="5520450" y="385025"/>
            <a:ext cx="1793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Sailing hardly creates any pollution because it uses the power of the wind!</a:t>
            </a:r>
            <a:endParaRPr sz="700">
              <a:latin typeface="Calibri"/>
              <a:ea typeface="Calibri"/>
              <a:cs typeface="Calibri"/>
              <a:sym typeface="Calibri"/>
            </a:endParaRPr>
          </a:p>
        </p:txBody>
      </p:sp>
      <p:sp>
        <p:nvSpPr>
          <p:cNvPr id="289" name="Google Shape;289;p36"/>
          <p:cNvSpPr/>
          <p:nvPr/>
        </p:nvSpPr>
        <p:spPr>
          <a:xfrm>
            <a:off x="7466725" y="1579175"/>
            <a:ext cx="12885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6"/>
          <p:cNvSpPr txBox="1"/>
          <p:nvPr/>
        </p:nvSpPr>
        <p:spPr>
          <a:xfrm>
            <a:off x="7466725" y="1533125"/>
            <a:ext cx="136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Airplanes are highly polluting</a:t>
            </a:r>
            <a:endParaRPr sz="700">
              <a:latin typeface="Calibri"/>
              <a:ea typeface="Calibri"/>
              <a:cs typeface="Calibri"/>
              <a:sym typeface="Calibri"/>
            </a:endParaRPr>
          </a:p>
        </p:txBody>
      </p:sp>
      <p:sp>
        <p:nvSpPr>
          <p:cNvPr id="291" name="Google Shape;291;p36"/>
          <p:cNvSpPr/>
          <p:nvPr/>
        </p:nvSpPr>
        <p:spPr>
          <a:xfrm>
            <a:off x="2968875" y="737350"/>
            <a:ext cx="22839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36"/>
          <p:cNvSpPr txBox="1"/>
          <p:nvPr/>
        </p:nvSpPr>
        <p:spPr>
          <a:xfrm>
            <a:off x="2968875" y="691300"/>
            <a:ext cx="2382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1 cruise ship can create  as much pollution in one day as a million cars!</a:t>
            </a:r>
            <a:endParaRPr sz="7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id="297" name="Google Shape;297;p37"/>
          <p:cNvPicPr preferRelativeResize="0"/>
          <p:nvPr/>
        </p:nvPicPr>
        <p:blipFill rotWithShape="1">
          <a:blip r:embed="rId3">
            <a:alphaModFix/>
          </a:blip>
          <a:srcRect b="0" l="6726" r="52726" t="45405"/>
          <a:stretch/>
        </p:blipFill>
        <p:spPr>
          <a:xfrm>
            <a:off x="495300" y="1842475"/>
            <a:ext cx="3714749" cy="2500800"/>
          </a:xfrm>
          <a:prstGeom prst="rect">
            <a:avLst/>
          </a:prstGeom>
          <a:noFill/>
          <a:ln>
            <a:noFill/>
          </a:ln>
        </p:spPr>
      </p:pic>
      <p:sp>
        <p:nvSpPr>
          <p:cNvPr id="298" name="Google Shape;298;p37"/>
          <p:cNvSpPr/>
          <p:nvPr/>
        </p:nvSpPr>
        <p:spPr>
          <a:xfrm>
            <a:off x="3257550" y="4034575"/>
            <a:ext cx="1565700" cy="818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7"/>
          <p:cNvSpPr/>
          <p:nvPr/>
        </p:nvSpPr>
        <p:spPr>
          <a:xfrm>
            <a:off x="3218100" y="1394075"/>
            <a:ext cx="9921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0" name="Google Shape;300;p37"/>
          <p:cNvPicPr preferRelativeResize="0"/>
          <p:nvPr/>
        </p:nvPicPr>
        <p:blipFill rotWithShape="1">
          <a:blip r:embed="rId4">
            <a:alphaModFix/>
          </a:blip>
          <a:srcRect b="0" l="0" r="0" t="0"/>
          <a:stretch/>
        </p:blipFill>
        <p:spPr>
          <a:xfrm>
            <a:off x="-443025" y="341675"/>
            <a:ext cx="3336851" cy="779400"/>
          </a:xfrm>
          <a:prstGeom prst="rect">
            <a:avLst/>
          </a:prstGeom>
          <a:noFill/>
          <a:ln>
            <a:noFill/>
          </a:ln>
        </p:spPr>
      </p:pic>
      <p:sp>
        <p:nvSpPr>
          <p:cNvPr id="301" name="Google Shape;301;p37"/>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Talking rubbish</a:t>
            </a:r>
            <a:endParaRPr b="1">
              <a:latin typeface="Calibri"/>
              <a:ea typeface="Calibri"/>
              <a:cs typeface="Calibri"/>
              <a:sym typeface="Calibri"/>
            </a:endParaRPr>
          </a:p>
        </p:txBody>
      </p:sp>
      <p:pic>
        <p:nvPicPr>
          <p:cNvPr id="302" name="Google Shape;302;p37"/>
          <p:cNvPicPr preferRelativeResize="0"/>
          <p:nvPr/>
        </p:nvPicPr>
        <p:blipFill rotWithShape="1">
          <a:blip r:embed="rId3">
            <a:alphaModFix/>
          </a:blip>
          <a:srcRect b="58361" l="77449" r="9105" t="10079"/>
          <a:stretch/>
        </p:blipFill>
        <p:spPr>
          <a:xfrm>
            <a:off x="4317175" y="1140200"/>
            <a:ext cx="1685924" cy="1978511"/>
          </a:xfrm>
          <a:prstGeom prst="rect">
            <a:avLst/>
          </a:prstGeom>
          <a:noFill/>
          <a:ln>
            <a:noFill/>
          </a:ln>
        </p:spPr>
      </p:pic>
      <p:sp>
        <p:nvSpPr>
          <p:cNvPr id="303" name="Google Shape;303;p37"/>
          <p:cNvSpPr txBox="1"/>
          <p:nvPr/>
        </p:nvSpPr>
        <p:spPr>
          <a:xfrm>
            <a:off x="432525" y="1285625"/>
            <a:ext cx="2296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About one third of all food is wasted every year! </a:t>
            </a:r>
            <a:endParaRPr>
              <a:latin typeface="Calibri"/>
              <a:ea typeface="Calibri"/>
              <a:cs typeface="Calibri"/>
              <a:sym typeface="Calibri"/>
            </a:endParaRPr>
          </a:p>
        </p:txBody>
      </p:sp>
      <p:sp>
        <p:nvSpPr>
          <p:cNvPr id="304" name="Google Shape;304;p37"/>
          <p:cNvSpPr txBox="1"/>
          <p:nvPr/>
        </p:nvSpPr>
        <p:spPr>
          <a:xfrm>
            <a:off x="3982975" y="341675"/>
            <a:ext cx="22962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We throw away about our own body weight in waste every seven weeks.</a:t>
            </a:r>
            <a:endParaRPr>
              <a:latin typeface="Calibri"/>
              <a:ea typeface="Calibri"/>
              <a:cs typeface="Calibri"/>
              <a:sym typeface="Calibri"/>
            </a:endParaRPr>
          </a:p>
        </p:txBody>
      </p:sp>
      <p:pic>
        <p:nvPicPr>
          <p:cNvPr id="305" name="Google Shape;305;p37"/>
          <p:cNvPicPr preferRelativeResize="0"/>
          <p:nvPr/>
        </p:nvPicPr>
        <p:blipFill>
          <a:blip r:embed="rId5">
            <a:alphaModFix/>
          </a:blip>
          <a:stretch>
            <a:fillRect/>
          </a:stretch>
        </p:blipFill>
        <p:spPr>
          <a:xfrm>
            <a:off x="6110224" y="2129625"/>
            <a:ext cx="2728976" cy="2684603"/>
          </a:xfrm>
          <a:prstGeom prst="rect">
            <a:avLst/>
          </a:prstGeom>
          <a:noFill/>
          <a:ln>
            <a:noFill/>
          </a:ln>
        </p:spPr>
      </p:pic>
      <p:sp>
        <p:nvSpPr>
          <p:cNvPr id="306" name="Google Shape;306;p37"/>
          <p:cNvSpPr txBox="1"/>
          <p:nvPr/>
        </p:nvSpPr>
        <p:spPr>
          <a:xfrm>
            <a:off x="6953088" y="341675"/>
            <a:ext cx="1886100" cy="213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And we throw away a million plastic bottles every  minute. That’s about the weight of almost two </a:t>
            </a:r>
            <a:r>
              <a:rPr lang="en" sz="1250">
                <a:solidFill>
                  <a:schemeClr val="dk1"/>
                </a:solidFill>
              </a:rPr>
              <a:t>Tyrannosaurus </a:t>
            </a:r>
            <a:r>
              <a:rPr lang="en">
                <a:solidFill>
                  <a:schemeClr val="dk1"/>
                </a:solidFill>
                <a:latin typeface="Calibri"/>
                <a:ea typeface="Calibri"/>
                <a:cs typeface="Calibri"/>
                <a:sym typeface="Calibri"/>
              </a:rPr>
              <a:t>Rex every minute!</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a:solidFill>
                <a:schemeClr val="dk1"/>
              </a:solidFill>
              <a:highlight>
                <a:srgbClr val="BEE6DD"/>
              </a:highlight>
              <a:latin typeface="Calibri"/>
              <a:ea typeface="Calibri"/>
              <a:cs typeface="Calibri"/>
              <a:sym typeface="Calibri"/>
            </a:endParaRPr>
          </a:p>
        </p:txBody>
      </p:sp>
      <p:pic>
        <p:nvPicPr>
          <p:cNvPr id="307" name="Google Shape;307;p37"/>
          <p:cNvPicPr preferRelativeResize="0"/>
          <p:nvPr/>
        </p:nvPicPr>
        <p:blipFill>
          <a:blip r:embed="rId6">
            <a:alphaModFix/>
          </a:blip>
          <a:stretch>
            <a:fillRect/>
          </a:stretch>
        </p:blipFill>
        <p:spPr>
          <a:xfrm flipH="1" rot="8446417">
            <a:off x="5752639" y="3391072"/>
            <a:ext cx="483518" cy="308307"/>
          </a:xfrm>
          <a:prstGeom prst="rect">
            <a:avLst/>
          </a:prstGeom>
          <a:noFill/>
          <a:ln>
            <a:noFill/>
          </a:ln>
        </p:spPr>
      </p:pic>
      <p:pic>
        <p:nvPicPr>
          <p:cNvPr id="308" name="Google Shape;308;p37"/>
          <p:cNvPicPr preferRelativeResize="0"/>
          <p:nvPr/>
        </p:nvPicPr>
        <p:blipFill>
          <a:blip r:embed="rId6">
            <a:alphaModFix/>
          </a:blip>
          <a:stretch>
            <a:fillRect/>
          </a:stretch>
        </p:blipFill>
        <p:spPr>
          <a:xfrm flipH="1" rot="-2699967">
            <a:off x="3314897" y="1942443"/>
            <a:ext cx="416105" cy="265318"/>
          </a:xfrm>
          <a:prstGeom prst="rect">
            <a:avLst/>
          </a:prstGeom>
          <a:noFill/>
          <a:ln>
            <a:noFill/>
          </a:ln>
        </p:spPr>
      </p:pic>
      <p:grpSp>
        <p:nvGrpSpPr>
          <p:cNvPr id="309" name="Google Shape;309;p37"/>
          <p:cNvGrpSpPr/>
          <p:nvPr/>
        </p:nvGrpSpPr>
        <p:grpSpPr>
          <a:xfrm>
            <a:off x="5029375" y="3811538"/>
            <a:ext cx="1140413" cy="692700"/>
            <a:chOff x="4572175" y="3230288"/>
            <a:chExt cx="1140413" cy="692700"/>
          </a:xfrm>
        </p:grpSpPr>
        <p:sp>
          <p:nvSpPr>
            <p:cNvPr id="310" name="Google Shape;310;p37"/>
            <p:cNvSpPr/>
            <p:nvPr/>
          </p:nvSpPr>
          <p:spPr>
            <a:xfrm>
              <a:off x="4572175" y="3261100"/>
              <a:ext cx="1104900" cy="6378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7"/>
            <p:cNvSpPr txBox="1"/>
            <p:nvPr/>
          </p:nvSpPr>
          <p:spPr>
            <a:xfrm>
              <a:off x="4607688" y="3230288"/>
              <a:ext cx="1104900" cy="69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One plastic bottle takes 450 years to decompose!</a:t>
              </a:r>
              <a:endParaRPr sz="1000">
                <a:latin typeface="Calibri"/>
                <a:ea typeface="Calibri"/>
                <a:cs typeface="Calibri"/>
                <a:sym typeface="Calibri"/>
              </a:endParaRPr>
            </a:p>
          </p:txBody>
        </p:sp>
      </p:grpSp>
      <p:sp>
        <p:nvSpPr>
          <p:cNvPr id="312" name="Google Shape;312;p37"/>
          <p:cNvSpPr txBox="1"/>
          <p:nvPr/>
        </p:nvSpPr>
        <p:spPr>
          <a:xfrm>
            <a:off x="3282025" y="4034575"/>
            <a:ext cx="1565700" cy="81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Food waste </a:t>
            </a:r>
            <a:r>
              <a:rPr lang="en" sz="900">
                <a:solidFill>
                  <a:schemeClr val="dk1"/>
                </a:solidFill>
                <a:latin typeface="Calibri"/>
                <a:ea typeface="Calibri"/>
                <a:cs typeface="Calibri"/>
                <a:sym typeface="Calibri"/>
              </a:rPr>
              <a:t>like banana peel can be recycled to produce energy or fertiliser to grow more food! </a:t>
            </a:r>
            <a:endParaRPr sz="900">
              <a:latin typeface="Calibri"/>
              <a:ea typeface="Calibri"/>
              <a:cs typeface="Calibri"/>
              <a:sym typeface="Calibri"/>
            </a:endParaRPr>
          </a:p>
        </p:txBody>
      </p:sp>
      <p:pic>
        <p:nvPicPr>
          <p:cNvPr id="313" name="Google Shape;313;p37"/>
          <p:cNvPicPr preferRelativeResize="0"/>
          <p:nvPr/>
        </p:nvPicPr>
        <p:blipFill>
          <a:blip r:embed="rId6">
            <a:alphaModFix/>
          </a:blip>
          <a:stretch>
            <a:fillRect/>
          </a:stretch>
        </p:blipFill>
        <p:spPr>
          <a:xfrm flipH="1" rot="1699772">
            <a:off x="2827898" y="4380843"/>
            <a:ext cx="416104" cy="265318"/>
          </a:xfrm>
          <a:prstGeom prst="rect">
            <a:avLst/>
          </a:prstGeom>
          <a:noFill/>
          <a:ln>
            <a:noFill/>
          </a:ln>
        </p:spPr>
      </p:pic>
      <p:sp>
        <p:nvSpPr>
          <p:cNvPr id="314" name="Google Shape;314;p37"/>
          <p:cNvSpPr txBox="1"/>
          <p:nvPr/>
        </p:nvSpPr>
        <p:spPr>
          <a:xfrm>
            <a:off x="3218100" y="1359138"/>
            <a:ext cx="11838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Takes 2 years to decompose</a:t>
            </a:r>
            <a:endParaRPr sz="10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38"/>
          <p:cNvPicPr preferRelativeResize="0"/>
          <p:nvPr/>
        </p:nvPicPr>
        <p:blipFill rotWithShape="1">
          <a:blip r:embed="rId3">
            <a:alphaModFix/>
          </a:blip>
          <a:srcRect b="0" l="0" r="0" t="0"/>
          <a:stretch/>
        </p:blipFill>
        <p:spPr>
          <a:xfrm>
            <a:off x="-443025" y="341675"/>
            <a:ext cx="3681525" cy="779400"/>
          </a:xfrm>
          <a:prstGeom prst="rect">
            <a:avLst/>
          </a:prstGeom>
          <a:noFill/>
          <a:ln>
            <a:noFill/>
          </a:ln>
        </p:spPr>
      </p:pic>
      <p:sp>
        <p:nvSpPr>
          <p:cNvPr id="320" name="Google Shape;320;p38"/>
          <p:cNvSpPr txBox="1"/>
          <p:nvPr>
            <p:ph type="title"/>
          </p:nvPr>
        </p:nvSpPr>
        <p:spPr>
          <a:xfrm>
            <a:off x="311700" y="445025"/>
            <a:ext cx="2804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The waste problem</a:t>
            </a:r>
            <a:endParaRPr b="1">
              <a:latin typeface="Calibri"/>
              <a:ea typeface="Calibri"/>
              <a:cs typeface="Calibri"/>
              <a:sym typeface="Calibri"/>
            </a:endParaRPr>
          </a:p>
        </p:txBody>
      </p:sp>
      <p:pic>
        <p:nvPicPr>
          <p:cNvPr id="321" name="Google Shape;321;p38"/>
          <p:cNvPicPr preferRelativeResize="0"/>
          <p:nvPr/>
        </p:nvPicPr>
        <p:blipFill rotWithShape="1">
          <a:blip r:embed="rId4">
            <a:alphaModFix/>
          </a:blip>
          <a:srcRect b="11184" l="74287" r="1363" t="56932"/>
          <a:stretch/>
        </p:blipFill>
        <p:spPr>
          <a:xfrm>
            <a:off x="2118375" y="2449125"/>
            <a:ext cx="3882824" cy="2542026"/>
          </a:xfrm>
          <a:prstGeom prst="rect">
            <a:avLst/>
          </a:prstGeom>
          <a:noFill/>
          <a:ln>
            <a:noFill/>
          </a:ln>
        </p:spPr>
      </p:pic>
      <p:pic>
        <p:nvPicPr>
          <p:cNvPr id="322" name="Google Shape;322;p38"/>
          <p:cNvPicPr preferRelativeResize="0"/>
          <p:nvPr/>
        </p:nvPicPr>
        <p:blipFill rotWithShape="1">
          <a:blip r:embed="rId4">
            <a:alphaModFix/>
          </a:blip>
          <a:srcRect b="45279" l="53462" r="22188" t="22837"/>
          <a:stretch/>
        </p:blipFill>
        <p:spPr>
          <a:xfrm>
            <a:off x="497050" y="1486096"/>
            <a:ext cx="2619049" cy="1714652"/>
          </a:xfrm>
          <a:prstGeom prst="rect">
            <a:avLst/>
          </a:prstGeom>
          <a:noFill/>
          <a:ln>
            <a:noFill/>
          </a:ln>
        </p:spPr>
      </p:pic>
      <p:pic>
        <p:nvPicPr>
          <p:cNvPr id="323" name="Google Shape;323;p38"/>
          <p:cNvPicPr preferRelativeResize="0"/>
          <p:nvPr/>
        </p:nvPicPr>
        <p:blipFill rotWithShape="1">
          <a:blip r:embed="rId5">
            <a:alphaModFix/>
          </a:blip>
          <a:srcRect b="18286" l="0" r="37601" t="30492"/>
          <a:stretch/>
        </p:blipFill>
        <p:spPr>
          <a:xfrm>
            <a:off x="4572000" y="920262"/>
            <a:ext cx="3537125" cy="2052927"/>
          </a:xfrm>
          <a:prstGeom prst="rect">
            <a:avLst/>
          </a:prstGeom>
          <a:noFill/>
          <a:ln>
            <a:noFill/>
          </a:ln>
        </p:spPr>
      </p:pic>
      <p:pic>
        <p:nvPicPr>
          <p:cNvPr id="324" name="Google Shape;324;p38"/>
          <p:cNvPicPr preferRelativeResize="0"/>
          <p:nvPr/>
        </p:nvPicPr>
        <p:blipFill rotWithShape="1">
          <a:blip r:embed="rId5">
            <a:alphaModFix/>
          </a:blip>
          <a:srcRect b="34772" l="62254" r="6681" t="41718"/>
          <a:stretch/>
        </p:blipFill>
        <p:spPr>
          <a:xfrm>
            <a:off x="6383975" y="3676175"/>
            <a:ext cx="2049425" cy="1096627"/>
          </a:xfrm>
          <a:prstGeom prst="rect">
            <a:avLst/>
          </a:prstGeom>
          <a:noFill/>
          <a:ln>
            <a:noFill/>
          </a:ln>
        </p:spPr>
      </p:pic>
      <p:sp>
        <p:nvSpPr>
          <p:cNvPr id="325" name="Google Shape;325;p38"/>
          <p:cNvSpPr txBox="1"/>
          <p:nvPr/>
        </p:nvSpPr>
        <p:spPr>
          <a:xfrm>
            <a:off x="477038" y="3494200"/>
            <a:ext cx="1841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Landfill uses up a lot of land and is very smelly and can be toxic!</a:t>
            </a:r>
            <a:endParaRPr>
              <a:latin typeface="Calibri"/>
              <a:ea typeface="Calibri"/>
              <a:cs typeface="Calibri"/>
              <a:sym typeface="Calibri"/>
            </a:endParaRPr>
          </a:p>
        </p:txBody>
      </p:sp>
      <p:sp>
        <p:nvSpPr>
          <p:cNvPr id="326" name="Google Shape;326;p38"/>
          <p:cNvSpPr txBox="1"/>
          <p:nvPr/>
        </p:nvSpPr>
        <p:spPr>
          <a:xfrm>
            <a:off x="3764973" y="445025"/>
            <a:ext cx="3681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Huge amounts of waste is carried by rivers into our oceans, harming wildlife ….</a:t>
            </a:r>
            <a:endParaRPr>
              <a:latin typeface="Calibri"/>
              <a:ea typeface="Calibri"/>
              <a:cs typeface="Calibri"/>
              <a:sym typeface="Calibri"/>
            </a:endParaRPr>
          </a:p>
        </p:txBody>
      </p:sp>
      <p:sp>
        <p:nvSpPr>
          <p:cNvPr id="327" name="Google Shape;327;p38"/>
          <p:cNvSpPr txBox="1"/>
          <p:nvPr/>
        </p:nvSpPr>
        <p:spPr>
          <a:xfrm>
            <a:off x="7105150" y="2752775"/>
            <a:ext cx="1745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...and even ending up on our plates as microplastics!</a:t>
            </a:r>
            <a:endParaRPr sz="1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pic>
        <p:nvPicPr>
          <p:cNvPr id="332" name="Google Shape;332;p39"/>
          <p:cNvPicPr preferRelativeResize="0"/>
          <p:nvPr/>
        </p:nvPicPr>
        <p:blipFill rotWithShape="1">
          <a:blip r:embed="rId3">
            <a:alphaModFix/>
          </a:blip>
          <a:srcRect b="0" l="0" r="0" t="0"/>
          <a:stretch/>
        </p:blipFill>
        <p:spPr>
          <a:xfrm>
            <a:off x="-558800" y="341675"/>
            <a:ext cx="3162300" cy="779400"/>
          </a:xfrm>
          <a:prstGeom prst="rect">
            <a:avLst/>
          </a:prstGeom>
          <a:noFill/>
          <a:ln>
            <a:noFill/>
          </a:ln>
        </p:spPr>
      </p:pic>
      <p:sp>
        <p:nvSpPr>
          <p:cNvPr id="333" name="Google Shape;333;p39"/>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Waste not! </a:t>
            </a:r>
            <a:endParaRPr b="1">
              <a:latin typeface="Calibri"/>
              <a:ea typeface="Calibri"/>
              <a:cs typeface="Calibri"/>
              <a:sym typeface="Calibri"/>
            </a:endParaRPr>
          </a:p>
        </p:txBody>
      </p:sp>
      <p:pic>
        <p:nvPicPr>
          <p:cNvPr id="334" name="Google Shape;334;p39"/>
          <p:cNvPicPr preferRelativeResize="0"/>
          <p:nvPr/>
        </p:nvPicPr>
        <p:blipFill rotWithShape="1">
          <a:blip r:embed="rId4">
            <a:alphaModFix/>
          </a:blip>
          <a:srcRect b="0" l="0" r="36028" t="30867"/>
          <a:stretch/>
        </p:blipFill>
        <p:spPr>
          <a:xfrm>
            <a:off x="5065375" y="2026825"/>
            <a:ext cx="3847900" cy="2651725"/>
          </a:xfrm>
          <a:prstGeom prst="rect">
            <a:avLst/>
          </a:prstGeom>
          <a:noFill/>
          <a:ln>
            <a:noFill/>
          </a:ln>
        </p:spPr>
      </p:pic>
      <p:pic>
        <p:nvPicPr>
          <p:cNvPr id="335" name="Google Shape;335;p39"/>
          <p:cNvPicPr preferRelativeResize="0"/>
          <p:nvPr/>
        </p:nvPicPr>
        <p:blipFill rotWithShape="1">
          <a:blip r:embed="rId5">
            <a:alphaModFix/>
          </a:blip>
          <a:srcRect b="46792" l="55518" r="10445" t="25554"/>
          <a:stretch/>
        </p:blipFill>
        <p:spPr>
          <a:xfrm>
            <a:off x="2746600" y="3618975"/>
            <a:ext cx="2063201" cy="1249077"/>
          </a:xfrm>
          <a:prstGeom prst="rect">
            <a:avLst/>
          </a:prstGeom>
          <a:noFill/>
          <a:ln>
            <a:noFill/>
          </a:ln>
        </p:spPr>
      </p:pic>
      <p:pic>
        <p:nvPicPr>
          <p:cNvPr id="336" name="Google Shape;336;p39"/>
          <p:cNvPicPr preferRelativeResize="0"/>
          <p:nvPr/>
        </p:nvPicPr>
        <p:blipFill rotWithShape="1">
          <a:blip r:embed="rId6">
            <a:alphaModFix/>
          </a:blip>
          <a:srcRect b="65657" l="728" r="90864" t="18857"/>
          <a:stretch/>
        </p:blipFill>
        <p:spPr>
          <a:xfrm>
            <a:off x="3485250" y="3119050"/>
            <a:ext cx="585900" cy="572701"/>
          </a:xfrm>
          <a:prstGeom prst="rect">
            <a:avLst/>
          </a:prstGeom>
          <a:noFill/>
          <a:ln>
            <a:noFill/>
          </a:ln>
        </p:spPr>
      </p:pic>
      <p:sp>
        <p:nvSpPr>
          <p:cNvPr id="337" name="Google Shape;337;p39"/>
          <p:cNvSpPr txBox="1"/>
          <p:nvPr/>
        </p:nvSpPr>
        <p:spPr>
          <a:xfrm>
            <a:off x="2810850" y="2278913"/>
            <a:ext cx="1934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Birds a great re-users, they use all sorts of things to build their nests! </a:t>
            </a:r>
            <a:endParaRPr>
              <a:latin typeface="Calibri"/>
              <a:ea typeface="Calibri"/>
              <a:cs typeface="Calibri"/>
              <a:sym typeface="Calibri"/>
            </a:endParaRPr>
          </a:p>
        </p:txBody>
      </p:sp>
      <p:pic>
        <p:nvPicPr>
          <p:cNvPr id="338" name="Google Shape;338;p39"/>
          <p:cNvPicPr preferRelativeResize="0"/>
          <p:nvPr/>
        </p:nvPicPr>
        <p:blipFill rotWithShape="1">
          <a:blip r:embed="rId7">
            <a:alphaModFix/>
          </a:blip>
          <a:srcRect b="6672" l="27766" r="53082" t="14363"/>
          <a:stretch/>
        </p:blipFill>
        <p:spPr>
          <a:xfrm>
            <a:off x="631175" y="1325800"/>
            <a:ext cx="1751199" cy="3610025"/>
          </a:xfrm>
          <a:prstGeom prst="rect">
            <a:avLst/>
          </a:prstGeom>
          <a:noFill/>
          <a:ln>
            <a:noFill/>
          </a:ln>
        </p:spPr>
      </p:pic>
      <p:pic>
        <p:nvPicPr>
          <p:cNvPr id="339" name="Google Shape;339;p39"/>
          <p:cNvPicPr preferRelativeResize="0"/>
          <p:nvPr/>
        </p:nvPicPr>
        <p:blipFill rotWithShape="1">
          <a:blip r:embed="rId7">
            <a:alphaModFix/>
          </a:blip>
          <a:srcRect b="37247" l="54602" r="26246" t="38645"/>
          <a:stretch/>
        </p:blipFill>
        <p:spPr>
          <a:xfrm>
            <a:off x="3995900" y="445025"/>
            <a:ext cx="2513254" cy="1581801"/>
          </a:xfrm>
          <a:prstGeom prst="rect">
            <a:avLst/>
          </a:prstGeom>
          <a:noFill/>
          <a:ln>
            <a:noFill/>
          </a:ln>
        </p:spPr>
      </p:pic>
      <p:sp>
        <p:nvSpPr>
          <p:cNvPr id="340" name="Google Shape;340;p39"/>
          <p:cNvSpPr txBox="1"/>
          <p:nvPr/>
        </p:nvSpPr>
        <p:spPr>
          <a:xfrm>
            <a:off x="6509150" y="84336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Natural materials biodegrade much faster! </a:t>
            </a:r>
            <a:endParaRPr>
              <a:latin typeface="Calibri"/>
              <a:ea typeface="Calibri"/>
              <a:cs typeface="Calibri"/>
              <a:sym typeface="Calibri"/>
            </a:endParaRPr>
          </a:p>
        </p:txBody>
      </p:sp>
      <p:sp>
        <p:nvSpPr>
          <p:cNvPr id="341" name="Google Shape;341;p39"/>
          <p:cNvSpPr txBox="1"/>
          <p:nvPr/>
        </p:nvSpPr>
        <p:spPr>
          <a:xfrm>
            <a:off x="6978575" y="202681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Repairing broken items is a brilliant solution to preventing waste. </a:t>
            </a:r>
            <a:endParaRPr>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pic>
        <p:nvPicPr>
          <p:cNvPr id="346" name="Google Shape;346;p40"/>
          <p:cNvPicPr preferRelativeResize="0"/>
          <p:nvPr/>
        </p:nvPicPr>
        <p:blipFill rotWithShape="1">
          <a:blip r:embed="rId3">
            <a:alphaModFix/>
          </a:blip>
          <a:srcRect b="0" l="0" r="0" t="0"/>
          <a:stretch/>
        </p:blipFill>
        <p:spPr>
          <a:xfrm>
            <a:off x="-270275" y="341675"/>
            <a:ext cx="4736351" cy="779400"/>
          </a:xfrm>
          <a:prstGeom prst="rect">
            <a:avLst/>
          </a:prstGeom>
          <a:noFill/>
          <a:ln>
            <a:noFill/>
          </a:ln>
        </p:spPr>
      </p:pic>
      <p:sp>
        <p:nvSpPr>
          <p:cNvPr id="347" name="Google Shape;347;p40"/>
          <p:cNvSpPr txBox="1"/>
          <p:nvPr>
            <p:ph type="title"/>
          </p:nvPr>
        </p:nvSpPr>
        <p:spPr>
          <a:xfrm>
            <a:off x="311700" y="445025"/>
            <a:ext cx="39663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Turn that worry into action!</a:t>
            </a:r>
            <a:endParaRPr b="1">
              <a:latin typeface="Calibri"/>
              <a:ea typeface="Calibri"/>
              <a:cs typeface="Calibri"/>
              <a:sym typeface="Calibri"/>
            </a:endParaRPr>
          </a:p>
        </p:txBody>
      </p:sp>
      <p:pic>
        <p:nvPicPr>
          <p:cNvPr id="348" name="Google Shape;348;p40" title="gogreen_ch6_.png"/>
          <p:cNvPicPr preferRelativeResize="0"/>
          <p:nvPr/>
        </p:nvPicPr>
        <p:blipFill>
          <a:blip r:embed="rId4">
            <a:alphaModFix/>
          </a:blip>
          <a:stretch>
            <a:fillRect/>
          </a:stretch>
        </p:blipFill>
        <p:spPr>
          <a:xfrm>
            <a:off x="228450" y="1593250"/>
            <a:ext cx="2959650" cy="2905599"/>
          </a:xfrm>
          <a:prstGeom prst="rect">
            <a:avLst/>
          </a:prstGeom>
          <a:noFill/>
          <a:ln>
            <a:noFill/>
          </a:ln>
        </p:spPr>
      </p:pic>
      <p:pic>
        <p:nvPicPr>
          <p:cNvPr id="349" name="Google Shape;349;p40" title="ch8-3.png"/>
          <p:cNvPicPr preferRelativeResize="0"/>
          <p:nvPr/>
        </p:nvPicPr>
        <p:blipFill rotWithShape="1">
          <a:blip r:embed="rId5">
            <a:alphaModFix/>
          </a:blip>
          <a:srcRect b="64233" l="27546" r="0" t="0"/>
          <a:stretch/>
        </p:blipFill>
        <p:spPr>
          <a:xfrm>
            <a:off x="5018050" y="102200"/>
            <a:ext cx="4190049" cy="2068449"/>
          </a:xfrm>
          <a:prstGeom prst="rect">
            <a:avLst/>
          </a:prstGeom>
          <a:noFill/>
          <a:ln>
            <a:noFill/>
          </a:ln>
        </p:spPr>
      </p:pic>
      <p:pic>
        <p:nvPicPr>
          <p:cNvPr id="350" name="Google Shape;350;p40" title="page14-misdcars.png"/>
          <p:cNvPicPr preferRelativeResize="0"/>
          <p:nvPr/>
        </p:nvPicPr>
        <p:blipFill>
          <a:blip r:embed="rId6">
            <a:alphaModFix/>
          </a:blip>
          <a:stretch>
            <a:fillRect/>
          </a:stretch>
        </p:blipFill>
        <p:spPr>
          <a:xfrm>
            <a:off x="3404325" y="2007225"/>
            <a:ext cx="5097999" cy="2222900"/>
          </a:xfrm>
          <a:prstGeom prst="rect">
            <a:avLst/>
          </a:prstGeom>
          <a:noFill/>
          <a:ln>
            <a:noFill/>
          </a:ln>
        </p:spPr>
      </p:pic>
      <p:pic>
        <p:nvPicPr>
          <p:cNvPr id="351" name="Google Shape;351;p40" title="pencil.png"/>
          <p:cNvPicPr preferRelativeResize="0"/>
          <p:nvPr/>
        </p:nvPicPr>
        <p:blipFill>
          <a:blip r:embed="rId7">
            <a:alphaModFix/>
          </a:blip>
          <a:stretch>
            <a:fillRect/>
          </a:stretch>
        </p:blipFill>
        <p:spPr>
          <a:xfrm>
            <a:off x="3283567" y="3311450"/>
            <a:ext cx="994425" cy="1453675"/>
          </a:xfrm>
          <a:prstGeom prst="rect">
            <a:avLst/>
          </a:prstGeom>
          <a:noFill/>
          <a:ln>
            <a:noFill/>
          </a:ln>
        </p:spPr>
      </p:pic>
      <p:pic>
        <p:nvPicPr>
          <p:cNvPr id="352" name="Google Shape;352;p40" title="Layer 4.png"/>
          <p:cNvPicPr preferRelativeResize="0"/>
          <p:nvPr/>
        </p:nvPicPr>
        <p:blipFill>
          <a:blip r:embed="rId8">
            <a:alphaModFix/>
          </a:blip>
          <a:stretch>
            <a:fillRect/>
          </a:stretch>
        </p:blipFill>
        <p:spPr>
          <a:xfrm>
            <a:off x="7217878" y="3433650"/>
            <a:ext cx="1625246" cy="14536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pic>
        <p:nvPicPr>
          <p:cNvPr id="357" name="Google Shape;357;p41"/>
          <p:cNvPicPr preferRelativeResize="0"/>
          <p:nvPr/>
        </p:nvPicPr>
        <p:blipFill rotWithShape="1">
          <a:blip r:embed="rId3">
            <a:alphaModFix/>
          </a:blip>
          <a:srcRect b="0" l="0" r="0" t="0"/>
          <a:stretch/>
        </p:blipFill>
        <p:spPr>
          <a:xfrm>
            <a:off x="-366775" y="341675"/>
            <a:ext cx="3162300" cy="779400"/>
          </a:xfrm>
          <a:prstGeom prst="rect">
            <a:avLst/>
          </a:prstGeom>
          <a:noFill/>
          <a:ln>
            <a:noFill/>
          </a:ln>
        </p:spPr>
      </p:pic>
      <p:sp>
        <p:nvSpPr>
          <p:cNvPr id="358" name="Google Shape;358;p41"/>
          <p:cNvSpPr txBox="1"/>
          <p:nvPr/>
        </p:nvSpPr>
        <p:spPr>
          <a:xfrm>
            <a:off x="311700" y="445025"/>
            <a:ext cx="2672700" cy="572700"/>
          </a:xfrm>
          <a:prstGeom prst="rect">
            <a:avLst/>
          </a:prstGeom>
          <a:noFill/>
          <a:ln>
            <a:noFill/>
          </a:ln>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en" sz="2800">
                <a:solidFill>
                  <a:srgbClr val="000000"/>
                </a:solidFill>
                <a:latin typeface="Calibri"/>
                <a:ea typeface="Calibri"/>
                <a:cs typeface="Calibri"/>
                <a:sym typeface="Calibri"/>
              </a:rPr>
              <a:t>Activity time</a:t>
            </a:r>
            <a:endParaRPr b="1" sz="2800">
              <a:solidFill>
                <a:srgbClr val="000000"/>
              </a:solidFill>
              <a:latin typeface="Calibri"/>
              <a:ea typeface="Calibri"/>
              <a:cs typeface="Calibri"/>
              <a:sym typeface="Calibri"/>
            </a:endParaRPr>
          </a:p>
        </p:txBody>
      </p:sp>
      <p:pic>
        <p:nvPicPr>
          <p:cNvPr id="359" name="Google Shape;359;p41" title="CAH-KS3-Your-day-in-plastic.jpg"/>
          <p:cNvPicPr preferRelativeResize="0"/>
          <p:nvPr/>
        </p:nvPicPr>
        <p:blipFill>
          <a:blip r:embed="rId4">
            <a:alphaModFix/>
          </a:blip>
          <a:stretch>
            <a:fillRect/>
          </a:stretch>
        </p:blipFill>
        <p:spPr>
          <a:xfrm>
            <a:off x="1518750" y="1364200"/>
            <a:ext cx="4100424" cy="2899120"/>
          </a:xfrm>
          <a:prstGeom prst="rect">
            <a:avLst/>
          </a:prstGeom>
          <a:noFill/>
          <a:ln>
            <a:noFill/>
          </a:ln>
          <a:effectLst>
            <a:outerShdw blurRad="57150" rotWithShape="0" algn="bl" dir="5400000" dist="19050">
              <a:srgbClr val="000000">
                <a:alpha val="50000"/>
              </a:srgbClr>
            </a:outerShdw>
          </a:effectLst>
        </p:spPr>
      </p:pic>
      <p:pic>
        <p:nvPicPr>
          <p:cNvPr id="360" name="Google Shape;360;p41" title="CAH KS3 Fantasy food chain.jpg"/>
          <p:cNvPicPr preferRelativeResize="0"/>
          <p:nvPr/>
        </p:nvPicPr>
        <p:blipFill>
          <a:blip r:embed="rId5">
            <a:alphaModFix/>
          </a:blip>
          <a:stretch>
            <a:fillRect/>
          </a:stretch>
        </p:blipFill>
        <p:spPr>
          <a:xfrm rot="-164116">
            <a:off x="543771" y="2090239"/>
            <a:ext cx="3706756" cy="2620796"/>
          </a:xfrm>
          <a:prstGeom prst="rect">
            <a:avLst/>
          </a:prstGeom>
          <a:noFill/>
          <a:ln>
            <a:noFill/>
          </a:ln>
          <a:effectLst>
            <a:outerShdw blurRad="57150" rotWithShape="0" algn="bl" dir="5400000" dist="19050">
              <a:srgbClr val="000000">
                <a:alpha val="50000"/>
              </a:srgbClr>
            </a:outerShdw>
          </a:effectLst>
        </p:spPr>
      </p:pic>
      <p:pic>
        <p:nvPicPr>
          <p:cNvPr id="361" name="Google Shape;361;p41" title="CAH-KS3-Travelling-without-a-trace.jpg"/>
          <p:cNvPicPr preferRelativeResize="0"/>
          <p:nvPr/>
        </p:nvPicPr>
        <p:blipFill>
          <a:blip r:embed="rId6">
            <a:alphaModFix/>
          </a:blip>
          <a:stretch>
            <a:fillRect/>
          </a:stretch>
        </p:blipFill>
        <p:spPr>
          <a:xfrm rot="-140626">
            <a:off x="3476544" y="458474"/>
            <a:ext cx="3790635" cy="2680083"/>
          </a:xfrm>
          <a:prstGeom prst="rect">
            <a:avLst/>
          </a:prstGeom>
          <a:noFill/>
          <a:ln>
            <a:noFill/>
          </a:ln>
          <a:effectLst>
            <a:outerShdw blurRad="57150" rotWithShape="0" algn="bl" dir="5400000" dist="19050">
              <a:srgbClr val="000000">
                <a:alpha val="50000"/>
              </a:srgbClr>
            </a:outerShdw>
          </a:effectLst>
        </p:spPr>
      </p:pic>
      <p:pic>
        <p:nvPicPr>
          <p:cNvPr id="362" name="Google Shape;362;p41" title="CAH KS3 Story Sheet.jpg"/>
          <p:cNvPicPr preferRelativeResize="0"/>
          <p:nvPr/>
        </p:nvPicPr>
        <p:blipFill>
          <a:blip r:embed="rId7">
            <a:alphaModFix/>
          </a:blip>
          <a:stretch>
            <a:fillRect/>
          </a:stretch>
        </p:blipFill>
        <p:spPr>
          <a:xfrm rot="609434">
            <a:off x="5475399" y="923669"/>
            <a:ext cx="2672701" cy="378016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2"/>
          <p:cNvSpPr/>
          <p:nvPr/>
        </p:nvSpPr>
        <p:spPr>
          <a:xfrm>
            <a:off x="-525" y="0"/>
            <a:ext cx="9145200" cy="5143500"/>
          </a:xfrm>
          <a:prstGeom prst="rect">
            <a:avLst/>
          </a:prstGeom>
          <a:solidFill>
            <a:srgbClr val="FFF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8" name="Google Shape;368;p42" title="climate.png"/>
          <p:cNvPicPr preferRelativeResize="0"/>
          <p:nvPr/>
        </p:nvPicPr>
        <p:blipFill>
          <a:blip r:embed="rId3">
            <a:alphaModFix/>
          </a:blip>
          <a:stretch>
            <a:fillRect/>
          </a:stretch>
        </p:blipFill>
        <p:spPr>
          <a:xfrm>
            <a:off x="6915600" y="1390725"/>
            <a:ext cx="2569974" cy="4051825"/>
          </a:xfrm>
          <a:prstGeom prst="rect">
            <a:avLst/>
          </a:prstGeom>
          <a:noFill/>
          <a:ln>
            <a:noFill/>
          </a:ln>
        </p:spPr>
      </p:pic>
      <p:pic>
        <p:nvPicPr>
          <p:cNvPr id="369" name="Google Shape;369;p42" title="Layer 6.png"/>
          <p:cNvPicPr preferRelativeResize="0"/>
          <p:nvPr/>
        </p:nvPicPr>
        <p:blipFill>
          <a:blip r:embed="rId4">
            <a:alphaModFix/>
          </a:blip>
          <a:stretch>
            <a:fillRect/>
          </a:stretch>
        </p:blipFill>
        <p:spPr>
          <a:xfrm>
            <a:off x="501725" y="3428725"/>
            <a:ext cx="1866424" cy="1164575"/>
          </a:xfrm>
          <a:prstGeom prst="rect">
            <a:avLst/>
          </a:prstGeom>
          <a:noFill/>
          <a:ln>
            <a:noFill/>
          </a:ln>
        </p:spPr>
      </p:pic>
      <p:pic>
        <p:nvPicPr>
          <p:cNvPr id="370" name="Google Shape;370;p42" title="The-invention-challenge-white.png"/>
          <p:cNvPicPr preferRelativeResize="0"/>
          <p:nvPr/>
        </p:nvPicPr>
        <p:blipFill>
          <a:blip r:embed="rId5">
            <a:alphaModFix/>
          </a:blip>
          <a:stretch>
            <a:fillRect/>
          </a:stretch>
        </p:blipFill>
        <p:spPr>
          <a:xfrm>
            <a:off x="1725925" y="1480512"/>
            <a:ext cx="5417800" cy="21824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78" name="Google Shape;78;p16"/>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79" name="Google Shape;79;p16"/>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80" name="Google Shape;80;p16"/>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p43" title="KS2-3-CAH-invention-challenge7.jpg"/>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id="380" name="Google Shape;380;p44"/>
          <p:cNvPicPr preferRelativeResize="0"/>
          <p:nvPr/>
        </p:nvPicPr>
        <p:blipFill rotWithShape="1">
          <a:blip r:embed="rId3">
            <a:alphaModFix/>
          </a:blip>
          <a:srcRect b="0" l="0" r="0" t="0"/>
          <a:stretch/>
        </p:blipFill>
        <p:spPr>
          <a:xfrm>
            <a:off x="-716700" y="341675"/>
            <a:ext cx="3022200" cy="779400"/>
          </a:xfrm>
          <a:prstGeom prst="rect">
            <a:avLst/>
          </a:prstGeom>
          <a:noFill/>
          <a:ln>
            <a:noFill/>
          </a:ln>
        </p:spPr>
      </p:pic>
      <p:sp>
        <p:nvSpPr>
          <p:cNvPr id="381" name="Google Shape;381;p44"/>
          <p:cNvSpPr txBox="1"/>
          <p:nvPr>
            <p:ph type="title"/>
          </p:nvPr>
        </p:nvSpPr>
        <p:spPr>
          <a:xfrm>
            <a:off x="311700" y="445025"/>
            <a:ext cx="2242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Let’s invent</a:t>
            </a:r>
            <a:endParaRPr b="1">
              <a:latin typeface="Calibri"/>
              <a:ea typeface="Calibri"/>
              <a:cs typeface="Calibri"/>
              <a:sym typeface="Calibri"/>
            </a:endParaRPr>
          </a:p>
        </p:txBody>
      </p:sp>
      <p:sp>
        <p:nvSpPr>
          <p:cNvPr id="382" name="Google Shape;382;p44"/>
          <p:cNvSpPr txBox="1"/>
          <p:nvPr/>
        </p:nvSpPr>
        <p:spPr>
          <a:xfrm>
            <a:off x="341525" y="1417825"/>
            <a:ext cx="1873200" cy="208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Draw your  invention on this sheet</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342900" lvl="0" marL="457200" rtl="0" algn="l">
              <a:spcBef>
                <a:spcPts val="0"/>
              </a:spcBef>
              <a:spcAft>
                <a:spcPts val="0"/>
              </a:spcAft>
              <a:buClr>
                <a:srgbClr val="F1C232"/>
              </a:buClr>
              <a:buSzPts val="1800"/>
              <a:buChar char="●"/>
            </a:pPr>
            <a:r>
              <a:rPr lang="en" sz="1800">
                <a:solidFill>
                  <a:schemeClr val="dk1"/>
                </a:solidFill>
              </a:rPr>
              <a:t>Add labels</a:t>
            </a:r>
            <a:endParaRPr sz="1800">
              <a:solidFill>
                <a:schemeClr val="dk1"/>
              </a:solidFill>
            </a:endParaRPr>
          </a:p>
          <a:p>
            <a:pPr indent="-342900" lvl="0" marL="457200" rtl="0" algn="l">
              <a:spcBef>
                <a:spcPts val="0"/>
              </a:spcBef>
              <a:spcAft>
                <a:spcPts val="0"/>
              </a:spcAft>
              <a:buClr>
                <a:srgbClr val="F1C232"/>
              </a:buClr>
              <a:buSzPts val="1800"/>
              <a:buChar char="●"/>
            </a:pPr>
            <a:r>
              <a:rPr lang="en" sz="1800">
                <a:solidFill>
                  <a:schemeClr val="dk1"/>
                </a:solidFill>
              </a:rPr>
              <a:t>Add colours</a:t>
            </a:r>
            <a:endParaRPr sz="1800">
              <a:solidFill>
                <a:schemeClr val="dk1"/>
              </a:solidFill>
            </a:endParaRPr>
          </a:p>
        </p:txBody>
      </p:sp>
      <p:pic>
        <p:nvPicPr>
          <p:cNvPr id="383" name="Google Shape;383;p44" title="book.png"/>
          <p:cNvPicPr preferRelativeResize="0"/>
          <p:nvPr/>
        </p:nvPicPr>
        <p:blipFill rotWithShape="1">
          <a:blip r:embed="rId4">
            <a:alphaModFix/>
          </a:blip>
          <a:srcRect b="43777" l="75477" r="5069" t="26116"/>
          <a:stretch/>
        </p:blipFill>
        <p:spPr>
          <a:xfrm>
            <a:off x="543413" y="3371750"/>
            <a:ext cx="1778775" cy="1376425"/>
          </a:xfrm>
          <a:prstGeom prst="rect">
            <a:avLst/>
          </a:prstGeom>
          <a:noFill/>
          <a:ln>
            <a:noFill/>
          </a:ln>
        </p:spPr>
      </p:pic>
      <p:pic>
        <p:nvPicPr>
          <p:cNvPr id="384" name="Google Shape;384;p44" title="CAH KS3 Invention Sheet.jpg"/>
          <p:cNvPicPr preferRelativeResize="0"/>
          <p:nvPr/>
        </p:nvPicPr>
        <p:blipFill rotWithShape="1">
          <a:blip r:embed="rId5">
            <a:alphaModFix/>
          </a:blip>
          <a:srcRect b="0" l="0" r="0" t="0"/>
          <a:stretch/>
        </p:blipFill>
        <p:spPr>
          <a:xfrm>
            <a:off x="2553900" y="349800"/>
            <a:ext cx="6285297" cy="44439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grpSp>
        <p:nvGrpSpPr>
          <p:cNvPr id="389" name="Google Shape;389;p45"/>
          <p:cNvGrpSpPr/>
          <p:nvPr/>
        </p:nvGrpSpPr>
        <p:grpSpPr>
          <a:xfrm>
            <a:off x="3482701" y="3010323"/>
            <a:ext cx="1776215" cy="520935"/>
            <a:chOff x="4263435" y="2728840"/>
            <a:chExt cx="1776215" cy="520935"/>
          </a:xfrm>
        </p:grpSpPr>
        <p:pic>
          <p:nvPicPr>
            <p:cNvPr descr="A screenshot of a computer  Description automatically generated" id="390" name="Google Shape;390;p45"/>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391" name="Google Shape;391;p45"/>
            <p:cNvSpPr txBox="1"/>
            <p:nvPr/>
          </p:nvSpPr>
          <p:spPr>
            <a:xfrm>
              <a:off x="4403150" y="2769175"/>
              <a:ext cx="1636500" cy="48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Break the rules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nvGrpSpPr>
          <p:cNvPr id="392" name="Google Shape;392;p45"/>
          <p:cNvGrpSpPr/>
          <p:nvPr/>
        </p:nvGrpSpPr>
        <p:grpSpPr>
          <a:xfrm>
            <a:off x="2471959" y="1262629"/>
            <a:ext cx="1297326" cy="717492"/>
            <a:chOff x="2196749" y="1898519"/>
            <a:chExt cx="1297326" cy="717492"/>
          </a:xfrm>
        </p:grpSpPr>
        <p:pic>
          <p:nvPicPr>
            <p:cNvPr descr="A screenshot of a computer  Description automatically generated" id="393" name="Google Shape;393;p45"/>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394" name="Google Shape;394;p45"/>
            <p:cNvSpPr txBox="1"/>
            <p:nvPr/>
          </p:nvSpPr>
          <p:spPr>
            <a:xfrm>
              <a:off x="2285975" y="1957950"/>
              <a:ext cx="120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000000"/>
                  </a:solidFill>
                  <a:latin typeface="Calibri"/>
                  <a:ea typeface="Calibri"/>
                  <a:cs typeface="Calibri"/>
                  <a:sym typeface="Calibri"/>
                </a:rPr>
                <a:t>Who needs your help?</a:t>
              </a:r>
              <a:endParaRPr b="0" i="0" sz="1400" u="none" cap="none" strike="noStrike">
                <a:solidFill>
                  <a:srgbClr val="000000"/>
                </a:solidFill>
                <a:latin typeface="Calibri"/>
                <a:ea typeface="Calibri"/>
                <a:cs typeface="Calibri"/>
                <a:sym typeface="Calibri"/>
              </a:endParaRPr>
            </a:p>
          </p:txBody>
        </p:sp>
      </p:grpSp>
      <p:pic>
        <p:nvPicPr>
          <p:cNvPr id="395" name="Google Shape;395;p45"/>
          <p:cNvPicPr preferRelativeResize="0"/>
          <p:nvPr/>
        </p:nvPicPr>
        <p:blipFill rotWithShape="1">
          <a:blip r:embed="rId4">
            <a:alphaModFix/>
          </a:blip>
          <a:srcRect b="63317" l="0" r="57884" t="0"/>
          <a:stretch/>
        </p:blipFill>
        <p:spPr>
          <a:xfrm>
            <a:off x="4652685" y="857847"/>
            <a:ext cx="2352950" cy="1906884"/>
          </a:xfrm>
          <a:prstGeom prst="rect">
            <a:avLst/>
          </a:prstGeom>
          <a:noFill/>
          <a:ln>
            <a:noFill/>
          </a:ln>
        </p:spPr>
      </p:pic>
      <p:pic>
        <p:nvPicPr>
          <p:cNvPr id="396" name="Google Shape;396;p45"/>
          <p:cNvPicPr preferRelativeResize="0"/>
          <p:nvPr/>
        </p:nvPicPr>
        <p:blipFill rotWithShape="1">
          <a:blip r:embed="rId5">
            <a:alphaModFix/>
          </a:blip>
          <a:srcRect b="7976" l="56700" r="15423" t="62700"/>
          <a:stretch/>
        </p:blipFill>
        <p:spPr>
          <a:xfrm>
            <a:off x="3093839" y="1242101"/>
            <a:ext cx="1592125" cy="1674950"/>
          </a:xfrm>
          <a:prstGeom prst="rect">
            <a:avLst/>
          </a:prstGeom>
          <a:noFill/>
          <a:ln>
            <a:noFill/>
          </a:ln>
        </p:spPr>
      </p:pic>
      <p:pic>
        <p:nvPicPr>
          <p:cNvPr id="397" name="Google Shape;397;p45"/>
          <p:cNvPicPr preferRelativeResize="0"/>
          <p:nvPr/>
        </p:nvPicPr>
        <p:blipFill rotWithShape="1">
          <a:blip r:embed="rId4">
            <a:alphaModFix/>
          </a:blip>
          <a:srcRect b="28208" l="49078" r="0" t="27936"/>
          <a:stretch/>
        </p:blipFill>
        <p:spPr>
          <a:xfrm>
            <a:off x="5692850" y="1903175"/>
            <a:ext cx="3217350" cy="2577900"/>
          </a:xfrm>
          <a:prstGeom prst="rect">
            <a:avLst/>
          </a:prstGeom>
          <a:noFill/>
          <a:ln>
            <a:noFill/>
          </a:ln>
        </p:spPr>
      </p:pic>
      <p:grpSp>
        <p:nvGrpSpPr>
          <p:cNvPr id="398" name="Google Shape;398;p45"/>
          <p:cNvGrpSpPr/>
          <p:nvPr/>
        </p:nvGrpSpPr>
        <p:grpSpPr>
          <a:xfrm>
            <a:off x="6926079" y="1137623"/>
            <a:ext cx="1086442" cy="1131866"/>
            <a:chOff x="7458177" y="625219"/>
            <a:chExt cx="1086442" cy="1131866"/>
          </a:xfrm>
        </p:grpSpPr>
        <p:pic>
          <p:nvPicPr>
            <p:cNvPr descr="A screenshot of a computer  Description automatically generated" id="399" name="Google Shape;399;p45"/>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400" name="Google Shape;400;p45"/>
            <p:cNvSpPr txBox="1"/>
            <p:nvPr/>
          </p:nvSpPr>
          <p:spPr>
            <a:xfrm>
              <a:off x="7585375" y="636450"/>
              <a:ext cx="896100" cy="10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problem too small!</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01" name="Google Shape;401;p45"/>
          <p:cNvPicPr preferRelativeResize="0"/>
          <p:nvPr/>
        </p:nvPicPr>
        <p:blipFill rotWithShape="1">
          <a:blip r:embed="rId6">
            <a:alphaModFix/>
          </a:blip>
          <a:srcRect b="0" l="0" r="0" t="0"/>
          <a:stretch/>
        </p:blipFill>
        <p:spPr>
          <a:xfrm>
            <a:off x="-167988" y="234499"/>
            <a:ext cx="4323818" cy="779401"/>
          </a:xfrm>
          <a:prstGeom prst="rect">
            <a:avLst/>
          </a:prstGeom>
          <a:noFill/>
          <a:ln>
            <a:noFill/>
          </a:ln>
        </p:spPr>
      </p:pic>
      <p:sp>
        <p:nvSpPr>
          <p:cNvPr id="402" name="Google Shape;402;p45"/>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grpSp>
        <p:nvGrpSpPr>
          <p:cNvPr id="403" name="Google Shape;403;p45"/>
          <p:cNvGrpSpPr/>
          <p:nvPr/>
        </p:nvGrpSpPr>
        <p:grpSpPr>
          <a:xfrm>
            <a:off x="469187" y="1759297"/>
            <a:ext cx="1253321" cy="723138"/>
            <a:chOff x="540565" y="1880861"/>
            <a:chExt cx="1253321" cy="723138"/>
          </a:xfrm>
        </p:grpSpPr>
        <p:pic>
          <p:nvPicPr>
            <p:cNvPr descr="A screenshot of a computer  Description automatically generated" id="404" name="Google Shape;404;p45"/>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405" name="Google Shape;405;p45"/>
            <p:cNvSpPr txBox="1"/>
            <p:nvPr/>
          </p:nvSpPr>
          <p:spPr>
            <a:xfrm>
              <a:off x="685476" y="1957950"/>
              <a:ext cx="10494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Follow that thought!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06" name="Google Shape;406;p45"/>
          <p:cNvPicPr preferRelativeResize="0"/>
          <p:nvPr/>
        </p:nvPicPr>
        <p:blipFill rotWithShape="1">
          <a:blip r:embed="rId5">
            <a:alphaModFix/>
          </a:blip>
          <a:srcRect b="23206" l="0" r="46541" t="26486"/>
          <a:stretch/>
        </p:blipFill>
        <p:spPr>
          <a:xfrm>
            <a:off x="236006" y="2053025"/>
            <a:ext cx="2812769" cy="2646975"/>
          </a:xfrm>
          <a:prstGeom prst="rect">
            <a:avLst/>
          </a:prstGeom>
          <a:noFill/>
          <a:ln>
            <a:noFill/>
          </a:ln>
        </p:spPr>
      </p:pic>
      <p:pic>
        <p:nvPicPr>
          <p:cNvPr id="407" name="Google Shape;407;p45"/>
          <p:cNvPicPr preferRelativeResize="0"/>
          <p:nvPr/>
        </p:nvPicPr>
        <p:blipFill rotWithShape="1">
          <a:blip r:embed="rId4">
            <a:alphaModFix/>
          </a:blip>
          <a:srcRect b="0" l="0" r="46412" t="68386"/>
          <a:stretch/>
        </p:blipFill>
        <p:spPr>
          <a:xfrm>
            <a:off x="2906794" y="2847925"/>
            <a:ext cx="3473844" cy="1906878"/>
          </a:xfrm>
          <a:prstGeom prst="rect">
            <a:avLst/>
          </a:prstGeom>
          <a:noFill/>
          <a:ln>
            <a:noFill/>
          </a:ln>
        </p:spPr>
      </p:pic>
      <p:grpSp>
        <p:nvGrpSpPr>
          <p:cNvPr id="408" name="Google Shape;408;p45"/>
          <p:cNvGrpSpPr/>
          <p:nvPr/>
        </p:nvGrpSpPr>
        <p:grpSpPr>
          <a:xfrm>
            <a:off x="6998662" y="3928416"/>
            <a:ext cx="1017954" cy="452314"/>
            <a:chOff x="7031592" y="3856705"/>
            <a:chExt cx="1017954" cy="452314"/>
          </a:xfrm>
        </p:grpSpPr>
        <p:pic>
          <p:nvPicPr>
            <p:cNvPr descr="A screenshot of a computer  Description automatically generated" id="409" name="Google Shape;409;p45"/>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410" name="Google Shape;410;p45"/>
            <p:cNvSpPr txBox="1"/>
            <p:nvPr/>
          </p:nvSpPr>
          <p:spPr>
            <a:xfrm>
              <a:off x="7088946" y="3889561"/>
              <a:ext cx="960600" cy="38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limits!</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7"/>
          <p:cNvPicPr preferRelativeResize="0"/>
          <p:nvPr/>
        </p:nvPicPr>
        <p:blipFill rotWithShape="1">
          <a:blip r:embed="rId3">
            <a:alphaModFix/>
          </a:blip>
          <a:srcRect b="0" l="0" r="0" t="0"/>
          <a:stretch/>
        </p:blipFill>
        <p:spPr>
          <a:xfrm>
            <a:off x="-473375" y="233175"/>
            <a:ext cx="3899875" cy="923400"/>
          </a:xfrm>
          <a:prstGeom prst="rect">
            <a:avLst/>
          </a:prstGeom>
          <a:noFill/>
          <a:ln>
            <a:noFill/>
          </a:ln>
        </p:spPr>
      </p:pic>
      <p:sp>
        <p:nvSpPr>
          <p:cNvPr id="86" name="Google Shape;86;p17"/>
          <p:cNvSpPr txBox="1"/>
          <p:nvPr>
            <p:ph type="title"/>
          </p:nvPr>
        </p:nvSpPr>
        <p:spPr>
          <a:xfrm>
            <a:off x="311700" y="368825"/>
            <a:ext cx="3011400" cy="7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700">
                <a:latin typeface="Calibri"/>
                <a:ea typeface="Calibri"/>
                <a:cs typeface="Calibri"/>
                <a:sym typeface="Calibri"/>
              </a:rPr>
              <a:t>What’s the cause?</a:t>
            </a:r>
            <a:endParaRPr b="1" sz="2700">
              <a:latin typeface="Calibri"/>
              <a:ea typeface="Calibri"/>
              <a:cs typeface="Calibri"/>
              <a:sym typeface="Calibri"/>
            </a:endParaRPr>
          </a:p>
        </p:txBody>
      </p:sp>
      <p:pic>
        <p:nvPicPr>
          <p:cNvPr id="87" name="Google Shape;87;p17"/>
          <p:cNvPicPr preferRelativeResize="0"/>
          <p:nvPr/>
        </p:nvPicPr>
        <p:blipFill>
          <a:blip r:embed="rId4">
            <a:alphaModFix/>
          </a:blip>
          <a:stretch>
            <a:fillRect/>
          </a:stretch>
        </p:blipFill>
        <p:spPr>
          <a:xfrm>
            <a:off x="770450" y="1379649"/>
            <a:ext cx="2768580" cy="2967060"/>
          </a:xfrm>
          <a:prstGeom prst="rect">
            <a:avLst/>
          </a:prstGeom>
          <a:noFill/>
          <a:ln>
            <a:noFill/>
          </a:ln>
        </p:spPr>
      </p:pic>
      <p:pic>
        <p:nvPicPr>
          <p:cNvPr id="88" name="Google Shape;88;p17"/>
          <p:cNvPicPr preferRelativeResize="0"/>
          <p:nvPr/>
        </p:nvPicPr>
        <p:blipFill rotWithShape="1">
          <a:blip r:embed="rId5">
            <a:alphaModFix/>
          </a:blip>
          <a:srcRect b="40911" l="32488" r="35374" t="36361"/>
          <a:stretch/>
        </p:blipFill>
        <p:spPr>
          <a:xfrm>
            <a:off x="4572000" y="563650"/>
            <a:ext cx="3742750" cy="1871377"/>
          </a:xfrm>
          <a:prstGeom prst="rect">
            <a:avLst/>
          </a:prstGeom>
          <a:noFill/>
          <a:ln>
            <a:noFill/>
          </a:ln>
        </p:spPr>
      </p:pic>
      <p:pic>
        <p:nvPicPr>
          <p:cNvPr id="89" name="Google Shape;89;p17" title="overfishing.png"/>
          <p:cNvPicPr preferRelativeResize="0"/>
          <p:nvPr/>
        </p:nvPicPr>
        <p:blipFill rotWithShape="1">
          <a:blip r:embed="rId6">
            <a:alphaModFix/>
          </a:blip>
          <a:srcRect b="6536" l="4973" r="51702" t="46873"/>
          <a:stretch/>
        </p:blipFill>
        <p:spPr>
          <a:xfrm>
            <a:off x="4572000" y="2866125"/>
            <a:ext cx="3961549" cy="2130150"/>
          </a:xfrm>
          <a:prstGeom prst="rect">
            <a:avLst/>
          </a:prstGeom>
          <a:noFill/>
          <a:ln>
            <a:noFill/>
          </a:ln>
        </p:spPr>
      </p:pic>
      <p:sp>
        <p:nvSpPr>
          <p:cNvPr id="90" name="Google Shape;90;p17"/>
          <p:cNvSpPr txBox="1"/>
          <p:nvPr/>
        </p:nvSpPr>
        <p:spPr>
          <a:xfrm>
            <a:off x="4725675" y="233175"/>
            <a:ext cx="4245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There are over </a:t>
            </a:r>
            <a:r>
              <a:rPr b="1" lang="en" sz="1600">
                <a:latin typeface="Calibri"/>
                <a:ea typeface="Calibri"/>
                <a:cs typeface="Calibri"/>
                <a:sym typeface="Calibri"/>
              </a:rPr>
              <a:t>8 billion people</a:t>
            </a:r>
            <a:r>
              <a:rPr lang="en" sz="1600">
                <a:latin typeface="Calibri"/>
                <a:ea typeface="Calibri"/>
                <a:cs typeface="Calibri"/>
                <a:sym typeface="Calibri"/>
              </a:rPr>
              <a:t> on Earth </a:t>
            </a:r>
            <a:endParaRPr b="1" sz="1600">
              <a:latin typeface="Calibri"/>
              <a:ea typeface="Calibri"/>
              <a:cs typeface="Calibri"/>
              <a:sym typeface="Calibri"/>
            </a:endParaRPr>
          </a:p>
        </p:txBody>
      </p:sp>
      <p:sp>
        <p:nvSpPr>
          <p:cNvPr id="91" name="Google Shape;91;p17"/>
          <p:cNvSpPr txBox="1"/>
          <p:nvPr/>
        </p:nvSpPr>
        <p:spPr>
          <a:xfrm>
            <a:off x="4725675" y="2435025"/>
            <a:ext cx="4245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And each of us has an impact!</a:t>
            </a:r>
            <a:endParaRPr b="1" sz="1600">
              <a:latin typeface="Calibri"/>
              <a:ea typeface="Calibri"/>
              <a:cs typeface="Calibri"/>
              <a:sym typeface="Calibri"/>
            </a:endParaRPr>
          </a:p>
        </p:txBody>
      </p:sp>
      <p:sp>
        <p:nvSpPr>
          <p:cNvPr id="92" name="Google Shape;92;p17"/>
          <p:cNvSpPr txBox="1"/>
          <p:nvPr/>
        </p:nvSpPr>
        <p:spPr>
          <a:xfrm>
            <a:off x="1944699" y="3804075"/>
            <a:ext cx="1956000" cy="923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1600">
                <a:latin typeface="Calibri"/>
                <a:ea typeface="Calibri"/>
                <a:cs typeface="Calibri"/>
                <a:sym typeface="Calibri"/>
              </a:rPr>
              <a:t>Fossil fuels</a:t>
            </a:r>
            <a:r>
              <a:rPr lang="en" sz="1600">
                <a:latin typeface="Calibri"/>
                <a:ea typeface="Calibri"/>
                <a:cs typeface="Calibri"/>
                <a:sym typeface="Calibri"/>
              </a:rPr>
              <a:t> are the largest contributor to global warming</a:t>
            </a:r>
            <a:endParaRPr b="1" sz="160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descr="A picture containing table, coffee, sitting, black  Description automatically generated" id="98" name="Google Shape;98;p18"/>
          <p:cNvPicPr preferRelativeResize="0"/>
          <p:nvPr/>
        </p:nvPicPr>
        <p:blipFill rotWithShape="1">
          <a:blip r:embed="rId3">
            <a:alphaModFix/>
          </a:blip>
          <a:srcRect b="0" l="0" r="0" t="0"/>
          <a:stretch/>
        </p:blipFill>
        <p:spPr>
          <a:xfrm>
            <a:off x="139999" y="975725"/>
            <a:ext cx="7481251" cy="3550825"/>
          </a:xfrm>
          <a:prstGeom prst="rect">
            <a:avLst/>
          </a:prstGeom>
          <a:noFill/>
          <a:ln>
            <a:noFill/>
          </a:ln>
        </p:spPr>
      </p:pic>
      <p:pic>
        <p:nvPicPr>
          <p:cNvPr id="99" name="Google Shape;99;p18"/>
          <p:cNvPicPr preferRelativeResize="0"/>
          <p:nvPr/>
        </p:nvPicPr>
        <p:blipFill rotWithShape="1">
          <a:blip r:embed="rId4">
            <a:alphaModFix/>
          </a:blip>
          <a:srcRect b="0" l="0" r="0" t="0"/>
          <a:stretch/>
        </p:blipFill>
        <p:spPr>
          <a:xfrm>
            <a:off x="-416800" y="266175"/>
            <a:ext cx="3779849" cy="950100"/>
          </a:xfrm>
          <a:prstGeom prst="rect">
            <a:avLst/>
          </a:prstGeom>
          <a:noFill/>
          <a:ln>
            <a:noFill/>
          </a:ln>
        </p:spPr>
      </p:pic>
      <p:sp>
        <p:nvSpPr>
          <p:cNvPr id="100" name="Google Shape;100;p18"/>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700">
                <a:solidFill>
                  <a:schemeClr val="dk1"/>
                </a:solidFill>
                <a:latin typeface="Calibri"/>
                <a:ea typeface="Calibri"/>
                <a:cs typeface="Calibri"/>
                <a:sym typeface="Calibri"/>
              </a:rPr>
              <a:t>What’s the effect?</a:t>
            </a:r>
            <a:endParaRPr sz="2700"/>
          </a:p>
        </p:txBody>
      </p:sp>
      <p:pic>
        <p:nvPicPr>
          <p:cNvPr descr="A close up of a logo&#10;&#10;Description automatically generated" id="101" name="Google Shape;101;p18"/>
          <p:cNvPicPr preferRelativeResize="0"/>
          <p:nvPr/>
        </p:nvPicPr>
        <p:blipFill rotWithShape="1">
          <a:blip r:embed="rId5">
            <a:alphaModFix/>
          </a:blip>
          <a:srcRect b="0" l="0" r="0" t="0"/>
          <a:stretch/>
        </p:blipFill>
        <p:spPr>
          <a:xfrm>
            <a:off x="568672" y="1610240"/>
            <a:ext cx="6264739" cy="1936231"/>
          </a:xfrm>
          <a:prstGeom prst="rect">
            <a:avLst/>
          </a:prstGeom>
          <a:noFill/>
          <a:ln>
            <a:noFill/>
          </a:ln>
        </p:spPr>
      </p:pic>
      <p:pic>
        <p:nvPicPr>
          <p:cNvPr id="102" name="Google Shape;102;p18"/>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103" name="Google Shape;103;p18"/>
          <p:cNvPicPr preferRelativeResize="0"/>
          <p:nvPr/>
        </p:nvPicPr>
        <p:blipFill>
          <a:blip r:embed="rId7">
            <a:alphaModFix/>
          </a:blip>
          <a:stretch>
            <a:fillRect/>
          </a:stretch>
        </p:blipFill>
        <p:spPr>
          <a:xfrm>
            <a:off x="7776006" y="959375"/>
            <a:ext cx="682194" cy="528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descr="A close up of a logo&#10;&#10;Description automatically generated" id="108" name="Google Shape;108;p19"/>
          <p:cNvPicPr preferRelativeResize="0"/>
          <p:nvPr/>
        </p:nvPicPr>
        <p:blipFill rotWithShape="1">
          <a:blip r:embed="rId3">
            <a:alphaModFix/>
          </a:blip>
          <a:srcRect b="0" l="0" r="0" t="0"/>
          <a:stretch/>
        </p:blipFill>
        <p:spPr>
          <a:xfrm>
            <a:off x="681676" y="1277949"/>
            <a:ext cx="7387852" cy="2973776"/>
          </a:xfrm>
          <a:prstGeom prst="rect">
            <a:avLst/>
          </a:prstGeom>
          <a:noFill/>
          <a:ln>
            <a:noFill/>
          </a:ln>
        </p:spPr>
      </p:pic>
      <p:pic>
        <p:nvPicPr>
          <p:cNvPr descr="A picture containing shirt, room  Description automatically generated" id="109" name="Google Shape;109;p19"/>
          <p:cNvPicPr preferRelativeResize="0"/>
          <p:nvPr/>
        </p:nvPicPr>
        <p:blipFill rotWithShape="1">
          <a:blip r:embed="rId4">
            <a:alphaModFix/>
          </a:blip>
          <a:srcRect b="0" l="0" r="0" t="0"/>
          <a:stretch/>
        </p:blipFill>
        <p:spPr>
          <a:xfrm>
            <a:off x="801175" y="634325"/>
            <a:ext cx="6933523" cy="3717775"/>
          </a:xfrm>
          <a:prstGeom prst="rect">
            <a:avLst/>
          </a:prstGeom>
          <a:noFill/>
          <a:ln>
            <a:noFill/>
          </a:ln>
        </p:spPr>
      </p:pic>
      <p:pic>
        <p:nvPicPr>
          <p:cNvPr id="110" name="Google Shape;110;p19"/>
          <p:cNvPicPr preferRelativeResize="0"/>
          <p:nvPr/>
        </p:nvPicPr>
        <p:blipFill rotWithShape="1">
          <a:blip r:embed="rId5">
            <a:alphaModFix/>
          </a:blip>
          <a:srcRect b="0" l="0" r="0" t="0"/>
          <a:stretch/>
        </p:blipFill>
        <p:spPr>
          <a:xfrm>
            <a:off x="-71425" y="267350"/>
            <a:ext cx="5023101" cy="915400"/>
          </a:xfrm>
          <a:prstGeom prst="rect">
            <a:avLst/>
          </a:prstGeom>
          <a:noFill/>
          <a:ln>
            <a:noFill/>
          </a:ln>
        </p:spPr>
      </p:pic>
      <p:sp>
        <p:nvSpPr>
          <p:cNvPr id="111" name="Google Shape;111;p19"/>
          <p:cNvSpPr txBox="1"/>
          <p:nvPr/>
        </p:nvSpPr>
        <p:spPr>
          <a:xfrm rot="-60032">
            <a:off x="423437" y="505404"/>
            <a:ext cx="4432576" cy="42276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latin typeface="Calibri"/>
                <a:ea typeface="Calibri"/>
                <a:cs typeface="Calibri"/>
                <a:sym typeface="Calibri"/>
              </a:rPr>
              <a:t>T</a:t>
            </a:r>
            <a:r>
              <a:rPr b="1" lang="en" sz="2800">
                <a:solidFill>
                  <a:srgbClr val="000000"/>
                </a:solidFill>
                <a:latin typeface="Calibri"/>
                <a:ea typeface="Calibri"/>
                <a:cs typeface="Calibri"/>
                <a:sym typeface="Calibri"/>
              </a:rPr>
              <a:t>hreats to our </a:t>
            </a:r>
            <a:r>
              <a:rPr b="1" lang="en" sz="2800">
                <a:latin typeface="Calibri"/>
                <a:ea typeface="Calibri"/>
                <a:cs typeface="Calibri"/>
                <a:sym typeface="Calibri"/>
              </a:rPr>
              <a:t>environment</a:t>
            </a:r>
            <a:endParaRPr sz="2800"/>
          </a:p>
        </p:txBody>
      </p:sp>
      <p:pic>
        <p:nvPicPr>
          <p:cNvPr id="112" name="Google Shape;112;p19"/>
          <p:cNvPicPr preferRelativeResize="0"/>
          <p:nvPr/>
        </p:nvPicPr>
        <p:blipFill rotWithShape="1">
          <a:blip r:embed="rId6">
            <a:alphaModFix/>
          </a:blip>
          <a:srcRect b="18223" l="67931" r="6893" t="48301"/>
          <a:stretch/>
        </p:blipFill>
        <p:spPr>
          <a:xfrm>
            <a:off x="3352175" y="1982675"/>
            <a:ext cx="1785025" cy="16781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20"/>
          <p:cNvPicPr preferRelativeResize="0"/>
          <p:nvPr/>
        </p:nvPicPr>
        <p:blipFill rotWithShape="1">
          <a:blip r:embed="rId3">
            <a:alphaModFix/>
          </a:blip>
          <a:srcRect b="0" l="0" r="0" t="0"/>
          <a:stretch/>
        </p:blipFill>
        <p:spPr>
          <a:xfrm>
            <a:off x="-337650" y="303650"/>
            <a:ext cx="3229024" cy="950100"/>
          </a:xfrm>
          <a:prstGeom prst="rect">
            <a:avLst/>
          </a:prstGeom>
          <a:noFill/>
          <a:ln>
            <a:noFill/>
          </a:ln>
        </p:spPr>
      </p:pic>
      <p:sp>
        <p:nvSpPr>
          <p:cNvPr id="118" name="Google Shape;118;p20"/>
          <p:cNvSpPr txBox="1"/>
          <p:nvPr/>
        </p:nvSpPr>
        <p:spPr>
          <a:xfrm rot="-60147">
            <a:off x="264224" y="544084"/>
            <a:ext cx="262360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700">
                <a:latin typeface="Calibri"/>
                <a:ea typeface="Calibri"/>
                <a:cs typeface="Calibri"/>
                <a:sym typeface="Calibri"/>
              </a:rPr>
              <a:t>No time to lose </a:t>
            </a:r>
            <a:endParaRPr b="1" sz="2700">
              <a:latin typeface="Calibri"/>
              <a:ea typeface="Calibri"/>
              <a:cs typeface="Calibri"/>
              <a:sym typeface="Calibri"/>
            </a:endParaRPr>
          </a:p>
        </p:txBody>
      </p:sp>
      <p:sp>
        <p:nvSpPr>
          <p:cNvPr id="119" name="Google Shape;119;p20"/>
          <p:cNvSpPr txBox="1"/>
          <p:nvPr/>
        </p:nvSpPr>
        <p:spPr>
          <a:xfrm>
            <a:off x="3096275" y="303650"/>
            <a:ext cx="30717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Because of rising sea levels the islands of Tuvalu, home to 11,000 people, are already on the verge of going under water. </a:t>
            </a:r>
            <a:endParaRPr b="1" sz="1600">
              <a:latin typeface="Calibri"/>
              <a:ea typeface="Calibri"/>
              <a:cs typeface="Calibri"/>
              <a:sym typeface="Calibri"/>
            </a:endParaRPr>
          </a:p>
        </p:txBody>
      </p:sp>
      <p:pic>
        <p:nvPicPr>
          <p:cNvPr id="120" name="Google Shape;120;p20"/>
          <p:cNvPicPr preferRelativeResize="0"/>
          <p:nvPr/>
        </p:nvPicPr>
        <p:blipFill rotWithShape="1">
          <a:blip r:embed="rId4">
            <a:alphaModFix/>
          </a:blip>
          <a:srcRect b="10274" l="5031" r="89481" t="65255"/>
          <a:stretch/>
        </p:blipFill>
        <p:spPr>
          <a:xfrm rot="510531">
            <a:off x="661248" y="1551250"/>
            <a:ext cx="915399" cy="2041002"/>
          </a:xfrm>
          <a:prstGeom prst="rect">
            <a:avLst/>
          </a:prstGeom>
          <a:noFill/>
          <a:ln>
            <a:noFill/>
          </a:ln>
        </p:spPr>
      </p:pic>
      <p:pic>
        <p:nvPicPr>
          <p:cNvPr id="121" name="Google Shape;121;p20"/>
          <p:cNvPicPr preferRelativeResize="0"/>
          <p:nvPr/>
        </p:nvPicPr>
        <p:blipFill rotWithShape="1">
          <a:blip r:embed="rId5">
            <a:alphaModFix/>
          </a:blip>
          <a:srcRect b="58757" l="50951" r="43169" t="12500"/>
          <a:stretch/>
        </p:blipFill>
        <p:spPr>
          <a:xfrm>
            <a:off x="1722600" y="1452962"/>
            <a:ext cx="915400" cy="2237576"/>
          </a:xfrm>
          <a:prstGeom prst="rect">
            <a:avLst/>
          </a:prstGeom>
          <a:noFill/>
          <a:ln>
            <a:noFill/>
          </a:ln>
        </p:spPr>
      </p:pic>
      <p:sp>
        <p:nvSpPr>
          <p:cNvPr id="122" name="Google Shape;122;p20"/>
          <p:cNvSpPr txBox="1"/>
          <p:nvPr/>
        </p:nvSpPr>
        <p:spPr>
          <a:xfrm>
            <a:off x="417250" y="3927225"/>
            <a:ext cx="26205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Rising temperature has already caused large amounts of sea ice to melt. </a:t>
            </a:r>
            <a:endParaRPr b="1" sz="1600">
              <a:latin typeface="Calibri"/>
              <a:ea typeface="Calibri"/>
              <a:cs typeface="Calibri"/>
              <a:sym typeface="Calibri"/>
            </a:endParaRPr>
          </a:p>
        </p:txBody>
      </p:sp>
      <p:grpSp>
        <p:nvGrpSpPr>
          <p:cNvPr id="123" name="Google Shape;123;p20"/>
          <p:cNvGrpSpPr/>
          <p:nvPr/>
        </p:nvGrpSpPr>
        <p:grpSpPr>
          <a:xfrm>
            <a:off x="6460275" y="179450"/>
            <a:ext cx="2444200" cy="1666214"/>
            <a:chOff x="6354825" y="214600"/>
            <a:chExt cx="2444200" cy="1666214"/>
          </a:xfrm>
        </p:grpSpPr>
        <p:pic>
          <p:nvPicPr>
            <p:cNvPr id="124" name="Google Shape;124;p20"/>
            <p:cNvPicPr preferRelativeResize="0"/>
            <p:nvPr/>
          </p:nvPicPr>
          <p:blipFill>
            <a:blip r:embed="rId6">
              <a:alphaModFix/>
            </a:blip>
            <a:stretch>
              <a:fillRect/>
            </a:stretch>
          </p:blipFill>
          <p:spPr>
            <a:xfrm>
              <a:off x="6437701" y="318363"/>
              <a:ext cx="2296890" cy="1458704"/>
            </a:xfrm>
            <a:prstGeom prst="rect">
              <a:avLst/>
            </a:prstGeom>
            <a:noFill/>
            <a:ln>
              <a:noFill/>
            </a:ln>
          </p:spPr>
        </p:pic>
        <p:pic>
          <p:nvPicPr>
            <p:cNvPr id="125" name="Google Shape;125;p20" title="Sqiggly boarder.png"/>
            <p:cNvPicPr preferRelativeResize="0"/>
            <p:nvPr/>
          </p:nvPicPr>
          <p:blipFill>
            <a:blip r:embed="rId7">
              <a:alphaModFix/>
            </a:blip>
            <a:stretch>
              <a:fillRect/>
            </a:stretch>
          </p:blipFill>
          <p:spPr>
            <a:xfrm>
              <a:off x="6354825" y="214600"/>
              <a:ext cx="2444200" cy="1666214"/>
            </a:xfrm>
            <a:prstGeom prst="rect">
              <a:avLst/>
            </a:prstGeom>
            <a:noFill/>
            <a:ln>
              <a:noFill/>
            </a:ln>
          </p:spPr>
        </p:pic>
      </p:grpSp>
      <p:pic>
        <p:nvPicPr>
          <p:cNvPr id="126" name="Google Shape;126;p20"/>
          <p:cNvPicPr preferRelativeResize="0"/>
          <p:nvPr/>
        </p:nvPicPr>
        <p:blipFill>
          <a:blip r:embed="rId8">
            <a:alphaModFix/>
          </a:blip>
          <a:stretch>
            <a:fillRect/>
          </a:stretch>
        </p:blipFill>
        <p:spPr>
          <a:xfrm>
            <a:off x="3037750" y="1253750"/>
            <a:ext cx="4905011" cy="346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1"/>
          <p:cNvPicPr preferRelativeResize="0"/>
          <p:nvPr/>
        </p:nvPicPr>
        <p:blipFill rotWithShape="1">
          <a:blip r:embed="rId3">
            <a:alphaModFix/>
          </a:blip>
          <a:srcRect b="25038" l="32863" r="0" t="13076"/>
          <a:stretch/>
        </p:blipFill>
        <p:spPr>
          <a:xfrm>
            <a:off x="3030075" y="606338"/>
            <a:ext cx="5752325" cy="3749075"/>
          </a:xfrm>
          <a:prstGeom prst="rect">
            <a:avLst/>
          </a:prstGeom>
          <a:noFill/>
          <a:ln>
            <a:noFill/>
          </a:ln>
        </p:spPr>
      </p:pic>
      <p:sp>
        <p:nvSpPr>
          <p:cNvPr id="132" name="Google Shape;132;p21"/>
          <p:cNvSpPr txBox="1"/>
          <p:nvPr/>
        </p:nvSpPr>
        <p:spPr>
          <a:xfrm>
            <a:off x="664100" y="3930575"/>
            <a:ext cx="1875000" cy="8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 sz="1600">
                <a:latin typeface="Calibri"/>
                <a:ea typeface="Calibri"/>
                <a:cs typeface="Calibri"/>
                <a:sym typeface="Calibri"/>
              </a:rPr>
              <a:t>A few of us </a:t>
            </a:r>
            <a:r>
              <a:rPr b="0" i="0" lang="en" sz="1600" u="none" cap="none" strike="noStrike">
                <a:solidFill>
                  <a:srgbClr val="000000"/>
                </a:solidFill>
                <a:latin typeface="Calibri"/>
                <a:ea typeface="Calibri"/>
                <a:cs typeface="Calibri"/>
                <a:sym typeface="Calibri"/>
              </a:rPr>
              <a:t> can make a difference...</a:t>
            </a:r>
            <a:endParaRPr b="0" i="0" sz="1600" u="none" cap="none" strike="noStrike">
              <a:solidFill>
                <a:srgbClr val="000000"/>
              </a:solidFill>
              <a:latin typeface="Calibri"/>
              <a:ea typeface="Calibri"/>
              <a:cs typeface="Calibri"/>
              <a:sym typeface="Calibri"/>
            </a:endParaRPr>
          </a:p>
        </p:txBody>
      </p:sp>
      <p:sp>
        <p:nvSpPr>
          <p:cNvPr id="133" name="Google Shape;133;p21"/>
          <p:cNvSpPr txBox="1"/>
          <p:nvPr/>
        </p:nvSpPr>
        <p:spPr>
          <a:xfrm>
            <a:off x="3140750" y="3930575"/>
            <a:ext cx="25059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 sz="1600">
                <a:latin typeface="Calibri"/>
                <a:ea typeface="Calibri"/>
                <a:cs typeface="Calibri"/>
                <a:sym typeface="Calibri"/>
              </a:rPr>
              <a:t>8</a:t>
            </a:r>
            <a:r>
              <a:rPr b="0" i="0" lang="en" sz="1600" u="none" cap="none" strike="noStrike">
                <a:solidFill>
                  <a:srgbClr val="000000"/>
                </a:solidFill>
                <a:latin typeface="Calibri"/>
                <a:ea typeface="Calibri"/>
                <a:cs typeface="Calibri"/>
                <a:sym typeface="Calibri"/>
              </a:rPr>
              <a:t> billion people can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truly change the world...</a:t>
            </a:r>
            <a:endParaRPr b="0" i="0" sz="1600" u="none" cap="none" strike="noStrike">
              <a:solidFill>
                <a:srgbClr val="000000"/>
              </a:solidFill>
              <a:latin typeface="Calibri"/>
              <a:ea typeface="Calibri"/>
              <a:cs typeface="Calibri"/>
              <a:sym typeface="Calibri"/>
            </a:endParaRPr>
          </a:p>
        </p:txBody>
      </p:sp>
      <p:sp>
        <p:nvSpPr>
          <p:cNvPr id="134" name="Google Shape;134;p21"/>
          <p:cNvSpPr txBox="1"/>
          <p:nvPr/>
        </p:nvSpPr>
        <p:spPr>
          <a:xfrm>
            <a:off x="6395000" y="4164950"/>
            <a:ext cx="2505900" cy="58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...with the support o</a:t>
            </a:r>
            <a:r>
              <a:rPr lang="en" sz="1600">
                <a:latin typeface="Calibri"/>
                <a:ea typeface="Calibri"/>
                <a:cs typeface="Calibri"/>
                <a:sym typeface="Calibri"/>
              </a:rPr>
              <a:t>f </a:t>
            </a:r>
            <a:r>
              <a:rPr b="0" i="0" lang="en" sz="1600" u="none" cap="none" strike="noStrike">
                <a:solidFill>
                  <a:srgbClr val="000000"/>
                </a:solidFill>
                <a:latin typeface="Calibri"/>
                <a:ea typeface="Calibri"/>
                <a:cs typeface="Calibri"/>
                <a:sym typeface="Calibri"/>
              </a:rPr>
              <a:t>governments, companies and businesses</a:t>
            </a:r>
            <a:endParaRPr b="0" i="0" sz="1600" u="none" cap="none" strike="noStrike">
              <a:solidFill>
                <a:srgbClr val="000000"/>
              </a:solidFill>
              <a:latin typeface="Calibri"/>
              <a:ea typeface="Calibri"/>
              <a:cs typeface="Calibri"/>
              <a:sym typeface="Calibri"/>
            </a:endParaRPr>
          </a:p>
        </p:txBody>
      </p:sp>
      <p:pic>
        <p:nvPicPr>
          <p:cNvPr id="135" name="Google Shape;135;p21"/>
          <p:cNvPicPr preferRelativeResize="0"/>
          <p:nvPr/>
        </p:nvPicPr>
        <p:blipFill rotWithShape="1">
          <a:blip r:embed="rId4">
            <a:alphaModFix/>
          </a:blip>
          <a:srcRect b="0" l="0" r="0" t="0"/>
          <a:stretch/>
        </p:blipFill>
        <p:spPr>
          <a:xfrm>
            <a:off x="-535571" y="234724"/>
            <a:ext cx="3565641" cy="779401"/>
          </a:xfrm>
          <a:prstGeom prst="rect">
            <a:avLst/>
          </a:prstGeom>
          <a:noFill/>
          <a:ln>
            <a:noFill/>
          </a:ln>
        </p:spPr>
      </p:pic>
      <p:sp>
        <p:nvSpPr>
          <p:cNvPr id="136" name="Google Shape;136;p21"/>
          <p:cNvSpPr txBox="1"/>
          <p:nvPr/>
        </p:nvSpPr>
        <p:spPr>
          <a:xfrm>
            <a:off x="246775" y="334100"/>
            <a:ext cx="26847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500" u="none" cap="none" strike="noStrike">
                <a:solidFill>
                  <a:srgbClr val="000000"/>
                </a:solidFill>
                <a:latin typeface="Calibri"/>
                <a:ea typeface="Calibri"/>
                <a:cs typeface="Calibri"/>
                <a:sym typeface="Calibri"/>
              </a:rPr>
              <a:t>It’s in our hands</a:t>
            </a:r>
            <a:endParaRPr b="1" i="0" sz="2500" u="none" cap="none" strike="noStrike">
              <a:solidFill>
                <a:srgbClr val="000000"/>
              </a:solidFill>
              <a:latin typeface="Calibri"/>
              <a:ea typeface="Calibri"/>
              <a:cs typeface="Calibri"/>
              <a:sym typeface="Calibri"/>
            </a:endParaRPr>
          </a:p>
        </p:txBody>
      </p:sp>
      <p:pic>
        <p:nvPicPr>
          <p:cNvPr id="137" name="Google Shape;137;p21"/>
          <p:cNvPicPr preferRelativeResize="0"/>
          <p:nvPr/>
        </p:nvPicPr>
        <p:blipFill>
          <a:blip r:embed="rId5">
            <a:alphaModFix/>
          </a:blip>
          <a:stretch>
            <a:fillRect/>
          </a:stretch>
        </p:blipFill>
        <p:spPr>
          <a:xfrm>
            <a:off x="449200" y="2401124"/>
            <a:ext cx="2089901" cy="11222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2"/>
          <p:cNvPicPr preferRelativeResize="0"/>
          <p:nvPr/>
        </p:nvPicPr>
        <p:blipFill rotWithShape="1">
          <a:blip r:embed="rId3">
            <a:alphaModFix/>
          </a:blip>
          <a:srcRect b="0" l="0" r="0" t="0"/>
          <a:stretch/>
        </p:blipFill>
        <p:spPr>
          <a:xfrm>
            <a:off x="-231700" y="360800"/>
            <a:ext cx="3005724" cy="779400"/>
          </a:xfrm>
          <a:prstGeom prst="rect">
            <a:avLst/>
          </a:prstGeom>
          <a:noFill/>
          <a:ln>
            <a:noFill/>
          </a:ln>
        </p:spPr>
      </p:pic>
      <p:sp>
        <p:nvSpPr>
          <p:cNvPr id="143" name="Google Shape;143;p22"/>
          <p:cNvSpPr txBox="1"/>
          <p:nvPr>
            <p:ph type="title"/>
          </p:nvPr>
        </p:nvSpPr>
        <p:spPr>
          <a:xfrm>
            <a:off x="134525" y="445025"/>
            <a:ext cx="2457900" cy="5748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Up up and away!</a:t>
            </a:r>
            <a:endParaRPr b="1">
              <a:latin typeface="Calibri"/>
              <a:ea typeface="Calibri"/>
              <a:cs typeface="Calibri"/>
              <a:sym typeface="Calibri"/>
            </a:endParaRPr>
          </a:p>
        </p:txBody>
      </p:sp>
      <p:sp>
        <p:nvSpPr>
          <p:cNvPr id="144" name="Google Shape;144;p22"/>
          <p:cNvSpPr txBox="1"/>
          <p:nvPr/>
        </p:nvSpPr>
        <p:spPr>
          <a:xfrm>
            <a:off x="2907680" y="3894839"/>
            <a:ext cx="2031900" cy="6477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alibri"/>
                <a:ea typeface="Calibri"/>
                <a:cs typeface="Calibri"/>
                <a:sym typeface="Calibri"/>
              </a:rPr>
              <a:t>How can we use less water everyday?</a:t>
            </a:r>
            <a:endParaRPr b="1">
              <a:latin typeface="Calibri"/>
              <a:ea typeface="Calibri"/>
              <a:cs typeface="Calibri"/>
              <a:sym typeface="Calibri"/>
            </a:endParaRPr>
          </a:p>
          <a:p>
            <a:pPr indent="0" lvl="0" marL="0" rtl="0" algn="l">
              <a:spcBef>
                <a:spcPts val="0"/>
              </a:spcBef>
              <a:spcAft>
                <a:spcPts val="0"/>
              </a:spcAft>
              <a:buNone/>
            </a:pPr>
            <a:r>
              <a:t/>
            </a:r>
            <a:endParaRPr/>
          </a:p>
        </p:txBody>
      </p:sp>
      <p:pic>
        <p:nvPicPr>
          <p:cNvPr id="145" name="Google Shape;145;p22"/>
          <p:cNvPicPr preferRelativeResize="0"/>
          <p:nvPr/>
        </p:nvPicPr>
        <p:blipFill rotWithShape="1">
          <a:blip r:embed="rId4">
            <a:alphaModFix/>
          </a:blip>
          <a:srcRect b="52903" l="53968" r="11143" t="7452"/>
          <a:stretch/>
        </p:blipFill>
        <p:spPr>
          <a:xfrm>
            <a:off x="-47039" y="1417378"/>
            <a:ext cx="2821023" cy="3205427"/>
          </a:xfrm>
          <a:prstGeom prst="rect">
            <a:avLst/>
          </a:prstGeom>
          <a:noFill/>
          <a:ln>
            <a:noFill/>
          </a:ln>
        </p:spPr>
      </p:pic>
      <p:sp>
        <p:nvSpPr>
          <p:cNvPr id="146" name="Google Shape;146;p22"/>
          <p:cNvSpPr txBox="1"/>
          <p:nvPr/>
        </p:nvSpPr>
        <p:spPr>
          <a:xfrm>
            <a:off x="2888413" y="1786530"/>
            <a:ext cx="2656500" cy="147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00">
                <a:solidFill>
                  <a:schemeClr val="dk1"/>
                </a:solidFill>
              </a:rPr>
              <a:t>Cutting your shower from </a:t>
            </a:r>
            <a:r>
              <a:rPr b="1" lang="en" sz="1100">
                <a:solidFill>
                  <a:schemeClr val="dk1"/>
                </a:solidFill>
              </a:rPr>
              <a:t>10 minutes to 5 minutes</a:t>
            </a:r>
            <a:r>
              <a:rPr lang="en" sz="1100">
                <a:solidFill>
                  <a:schemeClr val="dk1"/>
                </a:solidFill>
              </a:rPr>
              <a:t> can save </a:t>
            </a:r>
            <a:r>
              <a:rPr b="1" lang="en" sz="1100">
                <a:solidFill>
                  <a:schemeClr val="dk1"/>
                </a:solidFill>
              </a:rPr>
              <a:t>about 50 litres of water</a:t>
            </a:r>
            <a:r>
              <a:rPr lang="en" sz="1100">
                <a:solidFill>
                  <a:schemeClr val="dk1"/>
                </a:solidFill>
              </a:rPr>
              <a:t>.</a:t>
            </a:r>
            <a:br>
              <a:rPr lang="en" sz="1100">
                <a:solidFill>
                  <a:schemeClr val="dk1"/>
                </a:solidFill>
              </a:rPr>
            </a:br>
            <a:endParaRPr sz="1100">
              <a:solidFill>
                <a:schemeClr val="dk1"/>
              </a:solidFill>
            </a:endParaRPr>
          </a:p>
          <a:p>
            <a:pPr indent="0" lvl="0" marL="0" rtl="0" algn="l">
              <a:spcBef>
                <a:spcPts val="0"/>
              </a:spcBef>
              <a:spcAft>
                <a:spcPts val="0"/>
              </a:spcAft>
              <a:buClr>
                <a:schemeClr val="dk1"/>
              </a:buClr>
              <a:buSzPts val="1100"/>
              <a:buFont typeface="Arial"/>
              <a:buNone/>
            </a:pPr>
            <a:r>
              <a:rPr lang="en" sz="1100">
                <a:solidFill>
                  <a:schemeClr val="dk1"/>
                </a:solidFill>
              </a:rPr>
              <a:t>Over a year, this can add up to </a:t>
            </a:r>
            <a:r>
              <a:rPr b="1" lang="en" sz="1100">
                <a:solidFill>
                  <a:schemeClr val="dk1"/>
                </a:solidFill>
              </a:rPr>
              <a:t>thousands of litres saved per person</a:t>
            </a:r>
            <a:r>
              <a:rPr lang="en" sz="1100">
                <a:solidFill>
                  <a:schemeClr val="dk1"/>
                </a:solidFill>
              </a:rPr>
              <a:t>.</a:t>
            </a:r>
            <a:endParaRPr sz="1100">
              <a:solidFill>
                <a:schemeClr val="dk1"/>
              </a:solidFill>
            </a:endParaRPr>
          </a:p>
          <a:p>
            <a:pPr indent="0" lvl="0" marL="0" marR="0" rtl="0" algn="l">
              <a:lnSpc>
                <a:spcPct val="100000"/>
              </a:lnSpc>
              <a:spcBef>
                <a:spcPts val="0"/>
              </a:spcBef>
              <a:spcAft>
                <a:spcPts val="0"/>
              </a:spcAft>
              <a:buClr>
                <a:srgbClr val="000000"/>
              </a:buClr>
              <a:buSzPts val="1400"/>
              <a:buFont typeface="Arial"/>
              <a:buNone/>
            </a:pPr>
            <a:r>
              <a:t/>
            </a:r>
            <a:endParaRPr>
              <a:latin typeface="Calibri"/>
              <a:ea typeface="Calibri"/>
              <a:cs typeface="Calibri"/>
              <a:sym typeface="Calibri"/>
            </a:endParaRPr>
          </a:p>
        </p:txBody>
      </p:sp>
      <p:sp>
        <p:nvSpPr>
          <p:cNvPr id="147" name="Google Shape;147;p22"/>
          <p:cNvSpPr txBox="1"/>
          <p:nvPr/>
        </p:nvSpPr>
        <p:spPr>
          <a:xfrm>
            <a:off x="3168550" y="445025"/>
            <a:ext cx="5525400" cy="106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sz="1600">
                <a:latin typeface="Calibri"/>
                <a:ea typeface="Calibri"/>
                <a:cs typeface="Calibri"/>
                <a:sym typeface="Calibri"/>
              </a:rPr>
              <a:t>Sometimes </a:t>
            </a:r>
            <a:r>
              <a:rPr b="1" lang="en" sz="1600">
                <a:latin typeface="Calibri"/>
                <a:ea typeface="Calibri"/>
                <a:cs typeface="Calibri"/>
                <a:sym typeface="Calibri"/>
              </a:rPr>
              <a:t>trying</a:t>
            </a:r>
            <a:r>
              <a:rPr b="1" lang="en" sz="1600">
                <a:latin typeface="Calibri"/>
                <a:ea typeface="Calibri"/>
                <a:cs typeface="Calibri"/>
                <a:sym typeface="Calibri"/>
              </a:rPr>
              <a:t> to change the small things in our lives can make the biggest difference. This is were invention comes in! </a:t>
            </a:r>
            <a:endParaRPr b="1" i="0" sz="1600" u="none" cap="none" strike="noStrike">
              <a:solidFill>
                <a:srgbClr val="000000"/>
              </a:solidFill>
              <a:latin typeface="Calibri"/>
              <a:ea typeface="Calibri"/>
              <a:cs typeface="Calibri"/>
              <a:sym typeface="Calibri"/>
            </a:endParaRPr>
          </a:p>
        </p:txBody>
      </p:sp>
      <p:sp>
        <p:nvSpPr>
          <p:cNvPr id="148" name="Google Shape;148;p22"/>
          <p:cNvSpPr txBox="1"/>
          <p:nvPr/>
        </p:nvSpPr>
        <p:spPr>
          <a:xfrm>
            <a:off x="2850463" y="3320050"/>
            <a:ext cx="2579400" cy="57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Reenie Beanie"/>
                <a:ea typeface="Reenie Beanie"/>
                <a:cs typeface="Reenie Beanie"/>
                <a:sym typeface="Reenie Beanie"/>
              </a:rPr>
              <a:t>2. Ask a simple question…</a:t>
            </a:r>
            <a:endParaRPr sz="2100">
              <a:solidFill>
                <a:schemeClr val="dk1"/>
              </a:solidFill>
              <a:latin typeface="Reenie Beanie"/>
              <a:ea typeface="Reenie Beanie"/>
              <a:cs typeface="Reenie Beanie"/>
              <a:sym typeface="Reenie Beanie"/>
            </a:endParaRPr>
          </a:p>
        </p:txBody>
      </p:sp>
      <p:sp>
        <p:nvSpPr>
          <p:cNvPr id="149" name="Google Shape;149;p22"/>
          <p:cNvSpPr txBox="1"/>
          <p:nvPr/>
        </p:nvSpPr>
        <p:spPr>
          <a:xfrm>
            <a:off x="5888225" y="1274075"/>
            <a:ext cx="2913000" cy="57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Reenie Beanie"/>
                <a:ea typeface="Reenie Beanie"/>
                <a:cs typeface="Reenie Beanie"/>
                <a:sym typeface="Reenie Beanie"/>
              </a:rPr>
              <a:t>3. Come up with a </a:t>
            </a:r>
            <a:r>
              <a:rPr lang="en" sz="2100">
                <a:solidFill>
                  <a:schemeClr val="dk1"/>
                </a:solidFill>
                <a:latin typeface="Reenie Beanie"/>
                <a:ea typeface="Reenie Beanie"/>
                <a:cs typeface="Reenie Beanie"/>
                <a:sym typeface="Reenie Beanie"/>
              </a:rPr>
              <a:t>solution</a:t>
            </a:r>
            <a:r>
              <a:rPr lang="en" sz="2100">
                <a:solidFill>
                  <a:schemeClr val="dk1"/>
                </a:solidFill>
                <a:latin typeface="Reenie Beanie"/>
                <a:ea typeface="Reenie Beanie"/>
                <a:cs typeface="Reenie Beanie"/>
                <a:sym typeface="Reenie Beanie"/>
              </a:rPr>
              <a:t> </a:t>
            </a:r>
            <a:endParaRPr sz="2100">
              <a:solidFill>
                <a:schemeClr val="dk1"/>
              </a:solidFill>
              <a:latin typeface="Reenie Beanie"/>
              <a:ea typeface="Reenie Beanie"/>
              <a:cs typeface="Reenie Beanie"/>
              <a:sym typeface="Reenie Beanie"/>
            </a:endParaRPr>
          </a:p>
        </p:txBody>
      </p:sp>
      <p:pic>
        <p:nvPicPr>
          <p:cNvPr id="150" name="Google Shape;150;p22" title="Screenshot 2025-09-16 at 12.18.38.png"/>
          <p:cNvPicPr preferRelativeResize="0"/>
          <p:nvPr/>
        </p:nvPicPr>
        <p:blipFill rotWithShape="1">
          <a:blip r:embed="rId5">
            <a:alphaModFix/>
          </a:blip>
          <a:srcRect b="0" l="0" r="5829" t="0"/>
          <a:stretch/>
        </p:blipFill>
        <p:spPr>
          <a:xfrm>
            <a:off x="5659350" y="1986100"/>
            <a:ext cx="2656501" cy="2806925"/>
          </a:xfrm>
          <a:prstGeom prst="rect">
            <a:avLst/>
          </a:prstGeom>
          <a:noFill/>
          <a:ln>
            <a:noFill/>
          </a:ln>
        </p:spPr>
      </p:pic>
      <p:sp>
        <p:nvSpPr>
          <p:cNvPr id="151" name="Google Shape;151;p22"/>
          <p:cNvSpPr txBox="1"/>
          <p:nvPr/>
        </p:nvSpPr>
        <p:spPr>
          <a:xfrm>
            <a:off x="2773976" y="1347375"/>
            <a:ext cx="2732400" cy="574800"/>
          </a:xfrm>
          <a:prstGeom prst="rect">
            <a:avLst/>
          </a:prstGeom>
          <a:noFill/>
          <a:ln>
            <a:noFill/>
          </a:ln>
        </p:spPr>
        <p:txBody>
          <a:bodyPr anchorCtr="0" anchor="t" bIns="91425" lIns="91425" spcFirstLastPara="1" rIns="91425" wrap="square" tIns="91425">
            <a:noAutofit/>
          </a:bodyPr>
          <a:lstStyle/>
          <a:p>
            <a:pPr indent="-361950" lvl="0" marL="457200" rtl="0" algn="l">
              <a:spcBef>
                <a:spcPts val="0"/>
              </a:spcBef>
              <a:spcAft>
                <a:spcPts val="0"/>
              </a:spcAft>
              <a:buClr>
                <a:schemeClr val="dk1"/>
              </a:buClr>
              <a:buSzPts val="2100"/>
              <a:buFont typeface="Reenie Beanie"/>
              <a:buAutoNum type="arabicPeriod"/>
            </a:pPr>
            <a:r>
              <a:rPr lang="en" sz="2100">
                <a:solidFill>
                  <a:schemeClr val="dk1"/>
                </a:solidFill>
                <a:latin typeface="Reenie Beanie"/>
                <a:ea typeface="Reenie Beanie"/>
                <a:cs typeface="Reenie Beanie"/>
                <a:sym typeface="Reenie Beanie"/>
              </a:rPr>
              <a:t>Start with the facts</a:t>
            </a:r>
            <a:endParaRPr sz="2100">
              <a:solidFill>
                <a:schemeClr val="dk1"/>
              </a:solidFill>
              <a:latin typeface="Reenie Beanie"/>
              <a:ea typeface="Reenie Beanie"/>
              <a:cs typeface="Reenie Beanie"/>
              <a:sym typeface="Reenie Beanie"/>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